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2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97CF938-F7FB-44F5-A7A3-8DBE7DB4AA56}">
  <a:tblStyle styleId="{997CF938-F7FB-44F5-A7A3-8DBE7DB4AA56}"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Arial"/>
          <a:ea typeface="Arial"/>
          <a:cs typeface="Arial"/>
        </a:font>
        <a:schemeClr val="lt1"/>
      </a:tcTxStyle>
      <a:tcStyle>
        <a:tcBdr/>
        <a:fill>
          <a:solidFill>
            <a:schemeClr val="accent4"/>
          </a:solidFill>
        </a:fill>
      </a:tcStyle>
    </a:lastCol>
    <a:firstCol>
      <a:tcTxStyle b="on" i="off">
        <a:font>
          <a:latin typeface="Arial"/>
          <a:ea typeface="Arial"/>
          <a:cs typeface="Arial"/>
        </a:font>
        <a:schemeClr val="lt1"/>
      </a:tcTxStyle>
      <a:tcStyle>
        <a:tcBdr/>
        <a:fill>
          <a:solidFill>
            <a:schemeClr val="accent4"/>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Arial"/>
          <a:ea typeface="Arial"/>
          <a:cs typeface="Arial"/>
        </a:font>
        <a:schemeClr val="dk1"/>
      </a:tcTxStyle>
      <a:tcStyle>
        <a:tcBdr/>
      </a:tcStyle>
    </a:seCell>
    <a:swCell>
      <a:tcTxStyle b="on" i="off">
        <a:font>
          <a:latin typeface="Arial"/>
          <a:ea typeface="Arial"/>
          <a:cs typeface="Arial"/>
        </a:font>
        <a:schemeClr val="dk1"/>
      </a:tcTxStyle>
      <a:tcStyle>
        <a:tcBdr/>
      </a:tcStyle>
    </a:swCell>
    <a:firstRow>
      <a:tcTxStyle b="on" i="off">
        <a:font>
          <a:latin typeface="Arial"/>
          <a:ea typeface="Arial"/>
          <a:cs typeface="Arial"/>
        </a:font>
        <a:schemeClr val="lt1"/>
      </a:tcTxStyle>
      <a:tcStyle>
        <a:tcBdr>
          <a:bottom>
            <a:ln w="25400" cap="flat" cmpd="sng">
              <a:solidFill>
                <a:schemeClr val="dk1"/>
              </a:solidFill>
              <a:prstDash val="solid"/>
              <a:round/>
              <a:headEnd type="none" w="sm" len="sm"/>
              <a:tailEnd type="none" w="sm" len="sm"/>
            </a:ln>
          </a:bottom>
        </a:tcBdr>
        <a:fill>
          <a:solidFill>
            <a:schemeClr val="accent4"/>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6"/>
  </p:normalViewPr>
  <p:slideViewPr>
    <p:cSldViewPr snapToGrid="0">
      <p:cViewPr varScale="1">
        <p:scale>
          <a:sx n="143" d="100"/>
          <a:sy n="143" d="100"/>
        </p:scale>
        <p:origin x="76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s>
</file>

<file path=ppt/media/image1.jp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829214b2ba_2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g1829214b2ba_2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829214b2ba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g1829214b2ba_2_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829214b2ba_2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g1829214b2ba_2_10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1829214b2ba_2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g1829214b2ba_2_10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829214b2ba_2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g1829214b2ba_2_11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829214b2b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g1829214b2b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829214b2ba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g1829214b2ba_2_11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1829214b2ba_2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g1829214b2ba_2_12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829214b2ba_2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3" name="Google Shape;213;g1829214b2ba_2_12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829214b2ba_2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0" name="Google Shape;220;g1829214b2ba_2_135: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829214b2ba_6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829214b2ba_6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829214b2ba_2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g1829214b2ba_2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829214b2ba_2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g1829214b2ba_2_5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70000"/>
              </a:lnSpc>
              <a:spcBef>
                <a:spcPts val="0"/>
              </a:spcBef>
              <a:spcAft>
                <a:spcPts val="0"/>
              </a:spcAft>
              <a:buSzPts val="1100"/>
              <a:buNone/>
            </a:pPr>
            <a:r>
              <a:rPr lang="en" sz="1100">
                <a:solidFill>
                  <a:srgbClr val="7030A0"/>
                </a:solidFill>
              </a:rPr>
              <a:t>As easy as it might be to be a city dweller, we cannot ignore to the plights of our farmers. India has a primary sector economy, that means that majority of our population is involved in agricultural based activities and are dependent on crops related business for their livelihood. India, no doubt is an agrarian society, and we often tend to ignore this fact. </a:t>
            </a:r>
            <a:endParaRPr/>
          </a:p>
          <a:p>
            <a:pPr marL="0" lvl="0" indent="0" algn="l" rtl="0">
              <a:lnSpc>
                <a:spcPct val="170000"/>
              </a:lnSpc>
              <a:spcBef>
                <a:spcPts val="1200"/>
              </a:spcBef>
              <a:spcAft>
                <a:spcPts val="0"/>
              </a:spcAft>
              <a:buSzPts val="1100"/>
              <a:buNone/>
            </a:pPr>
            <a:r>
              <a:rPr lang="en" sz="1100">
                <a:solidFill>
                  <a:srgbClr val="7030A0"/>
                </a:solidFill>
              </a:rPr>
              <a:t>Multiple unsustainable technologies took a huge toll on our Earth in the recent past decades giving rise to global warming and climate as worldwide crisis. This hurts the farmer the most, as they are often lacking proper guidance and resources to solve their problems. Lal Bahadur Shastri once said, “Jai Jawan Jai Kisaan”, which believed in uplifting the role of a farmer. We tried to combat a few issues farmers face by providing a solution in the form of Farmerable. </a:t>
            </a:r>
            <a:endParaRPr/>
          </a:p>
          <a:p>
            <a:pPr marL="0" lvl="0" indent="0" algn="l" rtl="0">
              <a:lnSpc>
                <a:spcPct val="170000"/>
              </a:lnSpc>
              <a:spcBef>
                <a:spcPts val="1200"/>
              </a:spcBef>
              <a:spcAft>
                <a:spcPts val="0"/>
              </a:spcAft>
              <a:buSzPts val="1100"/>
              <a:buNone/>
            </a:pPr>
            <a:r>
              <a:rPr lang="en" sz="1100">
                <a:solidFill>
                  <a:srgbClr val="7030A0"/>
                </a:solidFill>
              </a:rPr>
              <a:t>Farmerable is a website aimed at assisting the farmer. It consists of a crop recommendation system, a fertilizer recommendation system, and a crop disease identification system. All these would be implemented as ML models and integrated into a single webpage for easier and convenient access.</a:t>
            </a:r>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829214b2ba_2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 name="Google Shape;120;g1829214b2ba_2_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829214b2ba_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g1829214b2ba_2_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829214b2ba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 name="Google Shape;136;g1829214b2ba_2_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829214b2ba_2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3" name="Google Shape;143;g1829214b2ba_2_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829214b2ba_2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0" name="Google Shape;150;g1829214b2ba_2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829214b2ba_2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g1829214b2ba_2_90: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0" name="Google Shape;60;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1" name="Google Shape;6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2"/>
        <p:cNvGrpSpPr/>
        <p:nvPr/>
      </p:nvGrpSpPr>
      <p:grpSpPr>
        <a:xfrm>
          <a:off x="0" y="0"/>
          <a:ext cx="0" cy="0"/>
          <a:chOff x="0" y="0"/>
          <a:chExt cx="0" cy="0"/>
        </a:xfrm>
      </p:grpSpPr>
      <p:sp>
        <p:nvSpPr>
          <p:cNvPr id="63" name="Google Shape;63;p1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D8E6FC"/>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25"/>
          <p:cNvPicPr preferRelativeResize="0"/>
          <p:nvPr/>
        </p:nvPicPr>
        <p:blipFill>
          <a:blip r:embed="rId3">
            <a:alphaModFix amt="25000"/>
          </a:blip>
          <a:stretch>
            <a:fillRect/>
          </a:stretch>
        </p:blipFill>
        <p:spPr>
          <a:xfrm>
            <a:off x="-2" y="0"/>
            <a:ext cx="9144003" cy="5143501"/>
          </a:xfrm>
          <a:prstGeom prst="rect">
            <a:avLst/>
          </a:prstGeom>
          <a:noFill/>
          <a:ln>
            <a:noFill/>
          </a:ln>
        </p:spPr>
      </p:pic>
      <p:sp>
        <p:nvSpPr>
          <p:cNvPr id="100" name="Google Shape;100;p25"/>
          <p:cNvSpPr txBox="1">
            <a:spLocks noGrp="1"/>
          </p:cNvSpPr>
          <p:nvPr>
            <p:ph type="subTitle" idx="1"/>
          </p:nvPr>
        </p:nvSpPr>
        <p:spPr>
          <a:xfrm>
            <a:off x="537882" y="3076650"/>
            <a:ext cx="8358025" cy="1538400"/>
          </a:xfrm>
          <a:prstGeom prst="rect">
            <a:avLst/>
          </a:prstGeom>
          <a:noFill/>
          <a:ln>
            <a:noFill/>
          </a:ln>
        </p:spPr>
        <p:txBody>
          <a:bodyPr spcFirstLastPara="1" wrap="square" lIns="91425" tIns="91425" rIns="91425" bIns="91425" anchor="t" anchorCtr="0">
            <a:noAutofit/>
          </a:bodyPr>
          <a:lstStyle/>
          <a:p>
            <a:pPr marL="0" lvl="0" indent="0" algn="ctr" rtl="0">
              <a:lnSpc>
                <a:spcPct val="150000"/>
              </a:lnSpc>
              <a:spcBef>
                <a:spcPts val="0"/>
              </a:spcBef>
              <a:spcAft>
                <a:spcPts val="0"/>
              </a:spcAft>
              <a:buSzPts val="2800"/>
              <a:buNone/>
            </a:pPr>
            <a:r>
              <a:rPr lang="en" sz="1400">
                <a:solidFill>
                  <a:schemeClr val="dk1"/>
                </a:solidFill>
              </a:rPr>
              <a:t>Arya Totey                19102070			 </a:t>
            </a:r>
            <a:endParaRPr sz="1400">
              <a:solidFill>
                <a:schemeClr val="dk1"/>
              </a:solidFill>
            </a:endParaRPr>
          </a:p>
          <a:p>
            <a:pPr marL="0" lvl="0" indent="0" algn="ctr" rtl="0">
              <a:lnSpc>
                <a:spcPct val="150000"/>
              </a:lnSpc>
              <a:spcBef>
                <a:spcPts val="0"/>
              </a:spcBef>
              <a:spcAft>
                <a:spcPts val="0"/>
              </a:spcAft>
              <a:buSzPts val="2800"/>
              <a:buNone/>
            </a:pPr>
            <a:r>
              <a:rPr lang="en" sz="1400">
                <a:solidFill>
                  <a:schemeClr val="dk1"/>
                </a:solidFill>
              </a:rPr>
              <a:t>Avishkar Dalvi          20202002			 </a:t>
            </a:r>
            <a:endParaRPr sz="1400">
              <a:solidFill>
                <a:schemeClr val="dk1"/>
              </a:solidFill>
            </a:endParaRPr>
          </a:p>
          <a:p>
            <a:pPr marL="0" lvl="0" indent="0" algn="ctr" rtl="0">
              <a:lnSpc>
                <a:spcPct val="150000"/>
              </a:lnSpc>
              <a:spcBef>
                <a:spcPts val="0"/>
              </a:spcBef>
              <a:spcAft>
                <a:spcPts val="0"/>
              </a:spcAft>
              <a:buSzPts val="2800"/>
              <a:buNone/>
            </a:pPr>
            <a:r>
              <a:rPr lang="en" sz="1400">
                <a:solidFill>
                  <a:schemeClr val="dk1"/>
                </a:solidFill>
              </a:rPr>
              <a:t>Radha Rakshe         19102067			</a:t>
            </a:r>
            <a:endParaRPr sz="1400">
              <a:solidFill>
                <a:schemeClr val="dk1"/>
              </a:solidFill>
            </a:endParaRPr>
          </a:p>
          <a:p>
            <a:pPr marL="0" lvl="0" indent="0" algn="ctr" rtl="0">
              <a:lnSpc>
                <a:spcPct val="150000"/>
              </a:lnSpc>
              <a:spcBef>
                <a:spcPts val="0"/>
              </a:spcBef>
              <a:spcAft>
                <a:spcPts val="0"/>
              </a:spcAft>
              <a:buSzPts val="2800"/>
              <a:buNone/>
            </a:pPr>
            <a:r>
              <a:rPr lang="en" sz="1400">
                <a:solidFill>
                  <a:schemeClr val="dk1"/>
                </a:solidFill>
              </a:rPr>
              <a:t>Riddhi Narkar           19102003 			</a:t>
            </a:r>
            <a:endParaRPr sz="1400">
              <a:solidFill>
                <a:schemeClr val="dk1"/>
              </a:solidFill>
            </a:endParaRPr>
          </a:p>
          <a:p>
            <a:pPr marL="0" lvl="0" indent="-628650" algn="ctr" rtl="0">
              <a:lnSpc>
                <a:spcPct val="150000"/>
              </a:lnSpc>
              <a:spcBef>
                <a:spcPts val="0"/>
              </a:spcBef>
              <a:spcAft>
                <a:spcPts val="0"/>
              </a:spcAft>
              <a:buClr>
                <a:schemeClr val="dk1"/>
              </a:buClr>
              <a:buSzPts val="1100"/>
              <a:buFont typeface="Arial"/>
              <a:buNone/>
            </a:pPr>
            <a:r>
              <a:rPr lang="en" sz="1400">
                <a:solidFill>
                  <a:schemeClr val="dk1"/>
                </a:solidFill>
              </a:rPr>
              <a:t>Under the Guidance of: Prof. Deepak Khachane</a:t>
            </a:r>
            <a:endParaRPr sz="1400">
              <a:solidFill>
                <a:schemeClr val="dk1"/>
              </a:solidFill>
            </a:endParaRPr>
          </a:p>
        </p:txBody>
      </p:sp>
      <p:sp>
        <p:nvSpPr>
          <p:cNvPr id="101" name="Google Shape;101;p25"/>
          <p:cNvSpPr txBox="1"/>
          <p:nvPr/>
        </p:nvSpPr>
        <p:spPr>
          <a:xfrm>
            <a:off x="743700" y="2325450"/>
            <a:ext cx="7338000" cy="8004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None/>
            </a:pPr>
            <a:r>
              <a:rPr lang="en" sz="2000" b="1" i="0" u="none" strike="noStrike" cap="none">
                <a:solidFill>
                  <a:srgbClr val="000000"/>
                </a:solidFill>
              </a:rPr>
              <a:t>Agricultural Recommendation System using Machine Learning</a:t>
            </a:r>
            <a:endParaRPr sz="2000" b="1" i="0" u="none" strike="noStrike" cap="none">
              <a:solidFill>
                <a:srgbClr val="000000"/>
              </a:solidFill>
            </a:endParaRPr>
          </a:p>
        </p:txBody>
      </p:sp>
      <p:sp>
        <p:nvSpPr>
          <p:cNvPr id="102" name="Google Shape;102;p25"/>
          <p:cNvSpPr txBox="1"/>
          <p:nvPr/>
        </p:nvSpPr>
        <p:spPr>
          <a:xfrm>
            <a:off x="903000" y="1614854"/>
            <a:ext cx="7338000" cy="751200"/>
          </a:xfrm>
          <a:prstGeom prst="rect">
            <a:avLst/>
          </a:prstGeom>
          <a:noFill/>
          <a:ln>
            <a:noFill/>
          </a:ln>
        </p:spPr>
        <p:txBody>
          <a:bodyPr spcFirstLastPara="1" wrap="square" lIns="91425" tIns="91425" rIns="91425" bIns="91425" anchor="t" anchorCtr="0">
            <a:spAutoFit/>
          </a:bodyPr>
          <a:lstStyle/>
          <a:p>
            <a:pPr marL="457200" marR="0" lvl="0" indent="0" algn="ctr" rtl="0">
              <a:lnSpc>
                <a:spcPct val="100000"/>
              </a:lnSpc>
              <a:spcBef>
                <a:spcPts val="0"/>
              </a:spcBef>
              <a:spcAft>
                <a:spcPts val="0"/>
              </a:spcAft>
              <a:buClr>
                <a:schemeClr val="dk1"/>
              </a:buClr>
              <a:buSzPts val="1100"/>
              <a:buFont typeface="Arial"/>
              <a:buNone/>
            </a:pPr>
            <a:r>
              <a:rPr lang="en" sz="2280" b="0" i="0" u="none" strike="noStrike" cap="none">
                <a:solidFill>
                  <a:schemeClr val="dk1"/>
                </a:solidFill>
                <a:latin typeface="Arial"/>
                <a:ea typeface="Arial"/>
                <a:cs typeface="Arial"/>
                <a:sym typeface="Arial"/>
              </a:rPr>
              <a:t>DEPARTMENT OF COMPUTER ENGINEERING</a:t>
            </a:r>
            <a:endParaRPr sz="228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3" name="Google Shape;103;p25"/>
          <p:cNvPicPr preferRelativeResize="0"/>
          <p:nvPr/>
        </p:nvPicPr>
        <p:blipFill rotWithShape="1">
          <a:blip r:embed="rId4">
            <a:alphaModFix/>
          </a:blip>
          <a:srcRect/>
          <a:stretch/>
        </p:blipFill>
        <p:spPr>
          <a:xfrm>
            <a:off x="152400" y="152400"/>
            <a:ext cx="8520600" cy="1297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34"/>
          <p:cNvPicPr preferRelativeResize="0"/>
          <p:nvPr/>
        </p:nvPicPr>
        <p:blipFill>
          <a:blip r:embed="rId3">
            <a:alphaModFix amt="15000"/>
          </a:blip>
          <a:stretch>
            <a:fillRect/>
          </a:stretch>
        </p:blipFill>
        <p:spPr>
          <a:xfrm>
            <a:off x="-1" y="0"/>
            <a:ext cx="9144003" cy="5143501"/>
          </a:xfrm>
          <a:prstGeom prst="rect">
            <a:avLst/>
          </a:prstGeom>
          <a:noFill/>
          <a:ln>
            <a:noFill/>
          </a:ln>
        </p:spPr>
      </p:pic>
      <p:sp>
        <p:nvSpPr>
          <p:cNvPr id="167" name="Google Shape;167;p34"/>
          <p:cNvSpPr txBox="1">
            <a:spLocks noGrp="1"/>
          </p:cNvSpPr>
          <p:nvPr>
            <p:ph type="title"/>
          </p:nvPr>
        </p:nvSpPr>
        <p:spPr>
          <a:xfrm>
            <a:off x="311700" y="191387"/>
            <a:ext cx="8520600" cy="52454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Technology Stack</a:t>
            </a:r>
            <a:endParaRPr/>
          </a:p>
        </p:txBody>
      </p:sp>
      <p:sp>
        <p:nvSpPr>
          <p:cNvPr id="168" name="Google Shape;168;p34"/>
          <p:cNvSpPr txBox="1">
            <a:spLocks noGrp="1"/>
          </p:cNvSpPr>
          <p:nvPr>
            <p:ph type="body" idx="1"/>
          </p:nvPr>
        </p:nvSpPr>
        <p:spPr>
          <a:xfrm>
            <a:off x="311700" y="800986"/>
            <a:ext cx="8520600" cy="3678865"/>
          </a:xfrm>
          <a:prstGeom prst="rect">
            <a:avLst/>
          </a:prstGeom>
          <a:noFill/>
          <a:ln>
            <a:noFill/>
          </a:ln>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Clr>
                <a:schemeClr val="dk1"/>
              </a:buClr>
              <a:buSzPts val="1800"/>
              <a:buAutoNum type="arabicPeriod"/>
            </a:pPr>
            <a:r>
              <a:rPr lang="en" sz="1400">
                <a:solidFill>
                  <a:schemeClr val="dk1"/>
                </a:solidFill>
              </a:rPr>
              <a:t>Python 3.6 or higher</a:t>
            </a:r>
            <a:endParaRPr>
              <a:solidFill>
                <a:schemeClr val="dk1"/>
              </a:solidFill>
            </a:endParaRPr>
          </a:p>
          <a:p>
            <a:pPr marL="285750" lvl="0" indent="-285750" algn="l" rtl="0">
              <a:lnSpc>
                <a:spcPct val="150000"/>
              </a:lnSpc>
              <a:spcBef>
                <a:spcPts val="1200"/>
              </a:spcBef>
              <a:spcAft>
                <a:spcPts val="0"/>
              </a:spcAft>
              <a:buClr>
                <a:schemeClr val="dk1"/>
              </a:buClr>
              <a:buSzPts val="1800"/>
              <a:buAutoNum type="arabicPeriod"/>
            </a:pPr>
            <a:r>
              <a:rPr lang="en" sz="1400">
                <a:solidFill>
                  <a:schemeClr val="dk1"/>
                </a:solidFill>
              </a:rPr>
              <a:t>Numpy</a:t>
            </a:r>
            <a:endParaRPr>
              <a:solidFill>
                <a:schemeClr val="dk1"/>
              </a:solidFill>
            </a:endParaRPr>
          </a:p>
          <a:p>
            <a:pPr marL="285750" lvl="0" indent="-285750" algn="l" rtl="0">
              <a:lnSpc>
                <a:spcPct val="150000"/>
              </a:lnSpc>
              <a:spcBef>
                <a:spcPts val="1200"/>
              </a:spcBef>
              <a:spcAft>
                <a:spcPts val="0"/>
              </a:spcAft>
              <a:buClr>
                <a:schemeClr val="dk1"/>
              </a:buClr>
              <a:buSzPts val="1800"/>
              <a:buAutoNum type="arabicPeriod"/>
            </a:pPr>
            <a:r>
              <a:rPr lang="en" sz="1400">
                <a:solidFill>
                  <a:schemeClr val="dk1"/>
                </a:solidFill>
              </a:rPr>
              <a:t>Pandas</a:t>
            </a:r>
            <a:endParaRPr>
              <a:solidFill>
                <a:schemeClr val="dk1"/>
              </a:solidFill>
            </a:endParaRPr>
          </a:p>
          <a:p>
            <a:pPr marL="285750" lvl="0" indent="-285750" algn="l" rtl="0">
              <a:lnSpc>
                <a:spcPct val="150000"/>
              </a:lnSpc>
              <a:spcBef>
                <a:spcPts val="1200"/>
              </a:spcBef>
              <a:spcAft>
                <a:spcPts val="0"/>
              </a:spcAft>
              <a:buClr>
                <a:schemeClr val="dk1"/>
              </a:buClr>
              <a:buSzPts val="1800"/>
              <a:buAutoNum type="arabicPeriod"/>
            </a:pPr>
            <a:r>
              <a:rPr lang="en" sz="1400">
                <a:solidFill>
                  <a:schemeClr val="dk1"/>
                </a:solidFill>
              </a:rPr>
              <a:t>Scikit</a:t>
            </a:r>
            <a:endParaRPr>
              <a:solidFill>
                <a:schemeClr val="dk1"/>
              </a:solidFill>
            </a:endParaRPr>
          </a:p>
          <a:p>
            <a:pPr marL="285750" lvl="0" indent="-285750" algn="l" rtl="0">
              <a:lnSpc>
                <a:spcPct val="150000"/>
              </a:lnSpc>
              <a:spcBef>
                <a:spcPts val="1200"/>
              </a:spcBef>
              <a:spcAft>
                <a:spcPts val="0"/>
              </a:spcAft>
              <a:buClr>
                <a:schemeClr val="dk1"/>
              </a:buClr>
              <a:buSzPts val="1800"/>
              <a:buAutoNum type="arabicPeriod"/>
            </a:pPr>
            <a:r>
              <a:rPr lang="en" sz="1400">
                <a:solidFill>
                  <a:schemeClr val="dk1"/>
                </a:solidFill>
              </a:rPr>
              <a:t>Matplotlib</a:t>
            </a:r>
            <a:endParaRPr>
              <a:solidFill>
                <a:schemeClr val="dk1"/>
              </a:solidFill>
            </a:endParaRPr>
          </a:p>
          <a:p>
            <a:pPr marL="285750" lvl="0" indent="-285750" algn="l" rtl="0">
              <a:lnSpc>
                <a:spcPct val="150000"/>
              </a:lnSpc>
              <a:spcBef>
                <a:spcPts val="1200"/>
              </a:spcBef>
              <a:spcAft>
                <a:spcPts val="0"/>
              </a:spcAft>
              <a:buClr>
                <a:schemeClr val="dk1"/>
              </a:buClr>
              <a:buSzPts val="1800"/>
              <a:buAutoNum type="arabicPeriod"/>
            </a:pPr>
            <a:r>
              <a:rPr lang="en" sz="1400">
                <a:solidFill>
                  <a:schemeClr val="dk1"/>
                </a:solidFill>
              </a:rPr>
              <a:t>PyTorch</a:t>
            </a:r>
            <a:endParaRPr>
              <a:solidFill>
                <a:schemeClr val="dk1"/>
              </a:solidFill>
            </a:endParaRPr>
          </a:p>
          <a:p>
            <a:pPr marL="285750" lvl="0" indent="-285750" algn="l" rtl="0">
              <a:lnSpc>
                <a:spcPct val="150000"/>
              </a:lnSpc>
              <a:spcBef>
                <a:spcPts val="1200"/>
              </a:spcBef>
              <a:spcAft>
                <a:spcPts val="1200"/>
              </a:spcAft>
              <a:buClr>
                <a:schemeClr val="dk1"/>
              </a:buClr>
              <a:buSzPts val="1800"/>
              <a:buAutoNum type="arabicPeriod"/>
            </a:pPr>
            <a:r>
              <a:rPr lang="en" sz="1400">
                <a:solidFill>
                  <a:schemeClr val="dk1"/>
                </a:solidFill>
              </a:rPr>
              <a:t>Flask</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35"/>
          <p:cNvPicPr preferRelativeResize="0"/>
          <p:nvPr/>
        </p:nvPicPr>
        <p:blipFill>
          <a:blip r:embed="rId3">
            <a:alphaModFix amt="15000"/>
          </a:blip>
          <a:stretch>
            <a:fillRect/>
          </a:stretch>
        </p:blipFill>
        <p:spPr>
          <a:xfrm>
            <a:off x="-1" y="0"/>
            <a:ext cx="9144003" cy="5143501"/>
          </a:xfrm>
          <a:prstGeom prst="rect">
            <a:avLst/>
          </a:prstGeom>
          <a:noFill/>
          <a:ln>
            <a:noFill/>
          </a:ln>
        </p:spPr>
      </p:pic>
      <p:sp>
        <p:nvSpPr>
          <p:cNvPr id="174" name="Google Shape;174;p3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sz="2000"/>
              <a:t>ARCHITECTURE DIAGRAM</a:t>
            </a:r>
            <a:endParaRPr/>
          </a:p>
        </p:txBody>
      </p:sp>
      <p:pic>
        <p:nvPicPr>
          <p:cNvPr id="175" name="Google Shape;175;p35"/>
          <p:cNvPicPr preferRelativeResize="0"/>
          <p:nvPr/>
        </p:nvPicPr>
        <p:blipFill>
          <a:blip r:embed="rId4">
            <a:alphaModFix/>
          </a:blip>
          <a:stretch>
            <a:fillRect/>
          </a:stretch>
        </p:blipFill>
        <p:spPr>
          <a:xfrm>
            <a:off x="1729200" y="1017725"/>
            <a:ext cx="5505624" cy="3743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p36"/>
          <p:cNvPicPr preferRelativeResize="0"/>
          <p:nvPr/>
        </p:nvPicPr>
        <p:blipFill>
          <a:blip r:embed="rId3">
            <a:alphaModFix amt="15000"/>
          </a:blip>
          <a:stretch>
            <a:fillRect/>
          </a:stretch>
        </p:blipFill>
        <p:spPr>
          <a:xfrm>
            <a:off x="1" y="0"/>
            <a:ext cx="9143997" cy="5143499"/>
          </a:xfrm>
          <a:prstGeom prst="rect">
            <a:avLst/>
          </a:prstGeom>
          <a:noFill/>
          <a:ln>
            <a:noFill/>
          </a:ln>
        </p:spPr>
      </p:pic>
      <p:sp>
        <p:nvSpPr>
          <p:cNvPr id="181" name="Google Shape;181;p36"/>
          <p:cNvSpPr txBox="1">
            <a:spLocks noGrp="1"/>
          </p:cNvSpPr>
          <p:nvPr>
            <p:ph type="title"/>
          </p:nvPr>
        </p:nvSpPr>
        <p:spPr>
          <a:xfrm>
            <a:off x="311700" y="445025"/>
            <a:ext cx="8393685" cy="469375"/>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DFD LEVEL 0</a:t>
            </a:r>
            <a:endParaRPr/>
          </a:p>
        </p:txBody>
      </p:sp>
      <p:pic>
        <p:nvPicPr>
          <p:cNvPr id="182" name="Google Shape;182;p36"/>
          <p:cNvPicPr preferRelativeResize="0"/>
          <p:nvPr/>
        </p:nvPicPr>
        <p:blipFill>
          <a:blip r:embed="rId4">
            <a:alphaModFix/>
          </a:blip>
          <a:stretch>
            <a:fillRect/>
          </a:stretch>
        </p:blipFill>
        <p:spPr>
          <a:xfrm>
            <a:off x="953149" y="1465125"/>
            <a:ext cx="7237701" cy="2213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187" name="Google Shape;187;p37"/>
          <p:cNvPicPr preferRelativeResize="0"/>
          <p:nvPr/>
        </p:nvPicPr>
        <p:blipFill>
          <a:blip r:embed="rId3">
            <a:alphaModFix amt="15000"/>
          </a:blip>
          <a:stretch>
            <a:fillRect/>
          </a:stretch>
        </p:blipFill>
        <p:spPr>
          <a:xfrm>
            <a:off x="-1" y="0"/>
            <a:ext cx="9144003" cy="5143501"/>
          </a:xfrm>
          <a:prstGeom prst="rect">
            <a:avLst/>
          </a:prstGeom>
          <a:noFill/>
          <a:ln>
            <a:noFill/>
          </a:ln>
        </p:spPr>
      </p:pic>
      <p:sp>
        <p:nvSpPr>
          <p:cNvPr id="188" name="Google Shape;188;p3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DFD LEVEL 1</a:t>
            </a:r>
            <a:endParaRPr/>
          </a:p>
        </p:txBody>
      </p:sp>
      <p:pic>
        <p:nvPicPr>
          <p:cNvPr id="189" name="Google Shape;189;p37"/>
          <p:cNvPicPr preferRelativeResize="0"/>
          <p:nvPr/>
        </p:nvPicPr>
        <p:blipFill>
          <a:blip r:embed="rId4">
            <a:alphaModFix/>
          </a:blip>
          <a:stretch>
            <a:fillRect/>
          </a:stretch>
        </p:blipFill>
        <p:spPr>
          <a:xfrm>
            <a:off x="1431713" y="1017725"/>
            <a:ext cx="6280575" cy="36343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38"/>
          <p:cNvPicPr preferRelativeResize="0"/>
          <p:nvPr/>
        </p:nvPicPr>
        <p:blipFill>
          <a:blip r:embed="rId3">
            <a:alphaModFix amt="15000"/>
          </a:blip>
          <a:stretch>
            <a:fillRect/>
          </a:stretch>
        </p:blipFill>
        <p:spPr>
          <a:xfrm>
            <a:off x="3" y="0"/>
            <a:ext cx="9144003" cy="5143501"/>
          </a:xfrm>
          <a:prstGeom prst="rect">
            <a:avLst/>
          </a:prstGeom>
          <a:noFill/>
          <a:ln>
            <a:noFill/>
          </a:ln>
        </p:spPr>
      </p:pic>
      <p:sp>
        <p:nvSpPr>
          <p:cNvPr id="195" name="Google Shape;195;p3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DFD LEVEL 2</a:t>
            </a:r>
            <a:endParaRPr/>
          </a:p>
        </p:txBody>
      </p:sp>
      <p:pic>
        <p:nvPicPr>
          <p:cNvPr id="196" name="Google Shape;196;p38"/>
          <p:cNvPicPr preferRelativeResize="0"/>
          <p:nvPr/>
        </p:nvPicPr>
        <p:blipFill>
          <a:blip r:embed="rId4">
            <a:alphaModFix/>
          </a:blip>
          <a:stretch>
            <a:fillRect/>
          </a:stretch>
        </p:blipFill>
        <p:spPr>
          <a:xfrm>
            <a:off x="463924" y="1017725"/>
            <a:ext cx="8216150" cy="3878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9"/>
          <p:cNvPicPr preferRelativeResize="0"/>
          <p:nvPr/>
        </p:nvPicPr>
        <p:blipFill>
          <a:blip r:embed="rId3">
            <a:alphaModFix amt="15000"/>
          </a:blip>
          <a:stretch>
            <a:fillRect/>
          </a:stretch>
        </p:blipFill>
        <p:spPr>
          <a:xfrm>
            <a:off x="-2" y="0"/>
            <a:ext cx="9144003" cy="5143501"/>
          </a:xfrm>
          <a:prstGeom prst="rect">
            <a:avLst/>
          </a:prstGeom>
          <a:noFill/>
          <a:ln>
            <a:noFill/>
          </a:ln>
        </p:spPr>
      </p:pic>
      <p:sp>
        <p:nvSpPr>
          <p:cNvPr id="202" name="Google Shape;202;p3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USE CASE DIAGRAM</a:t>
            </a:r>
            <a:endParaRPr/>
          </a:p>
        </p:txBody>
      </p:sp>
      <p:pic>
        <p:nvPicPr>
          <p:cNvPr id="203" name="Google Shape;203;p39"/>
          <p:cNvPicPr preferRelativeResize="0"/>
          <p:nvPr/>
        </p:nvPicPr>
        <p:blipFill>
          <a:blip r:embed="rId4">
            <a:alphaModFix/>
          </a:blip>
          <a:stretch>
            <a:fillRect/>
          </a:stretch>
        </p:blipFill>
        <p:spPr>
          <a:xfrm>
            <a:off x="2223900" y="1017725"/>
            <a:ext cx="4696210" cy="4063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40"/>
          <p:cNvPicPr preferRelativeResize="0"/>
          <p:nvPr/>
        </p:nvPicPr>
        <p:blipFill>
          <a:blip r:embed="rId3">
            <a:alphaModFix amt="15000"/>
          </a:blip>
          <a:stretch>
            <a:fillRect/>
          </a:stretch>
        </p:blipFill>
        <p:spPr>
          <a:xfrm>
            <a:off x="-1" y="0"/>
            <a:ext cx="9144003" cy="5143501"/>
          </a:xfrm>
          <a:prstGeom prst="rect">
            <a:avLst/>
          </a:prstGeom>
          <a:noFill/>
          <a:ln>
            <a:noFill/>
          </a:ln>
        </p:spPr>
      </p:pic>
      <p:sp>
        <p:nvSpPr>
          <p:cNvPr id="209" name="Google Shape;209;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SEQUENCE DIAGRAM</a:t>
            </a:r>
            <a:endParaRPr/>
          </a:p>
        </p:txBody>
      </p:sp>
      <p:pic>
        <p:nvPicPr>
          <p:cNvPr id="210" name="Google Shape;210;p40"/>
          <p:cNvPicPr preferRelativeResize="0"/>
          <p:nvPr/>
        </p:nvPicPr>
        <p:blipFill>
          <a:blip r:embed="rId4">
            <a:alphaModFix/>
          </a:blip>
          <a:stretch>
            <a:fillRect/>
          </a:stretch>
        </p:blipFill>
        <p:spPr>
          <a:xfrm>
            <a:off x="848389" y="1017725"/>
            <a:ext cx="7447211" cy="3893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pic>
        <p:nvPicPr>
          <p:cNvPr id="215" name="Google Shape;215;p41"/>
          <p:cNvPicPr preferRelativeResize="0"/>
          <p:nvPr/>
        </p:nvPicPr>
        <p:blipFill>
          <a:blip r:embed="rId3">
            <a:alphaModFix amt="15000"/>
          </a:blip>
          <a:stretch>
            <a:fillRect/>
          </a:stretch>
        </p:blipFill>
        <p:spPr>
          <a:xfrm>
            <a:off x="-6" y="0"/>
            <a:ext cx="9144003" cy="6094534"/>
          </a:xfrm>
          <a:prstGeom prst="rect">
            <a:avLst/>
          </a:prstGeom>
          <a:noFill/>
          <a:ln>
            <a:noFill/>
          </a:ln>
        </p:spPr>
      </p:pic>
      <p:sp>
        <p:nvSpPr>
          <p:cNvPr id="216" name="Google Shape;216;p4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ACTIVITY DIAGRAM</a:t>
            </a:r>
            <a:endParaRPr/>
          </a:p>
        </p:txBody>
      </p:sp>
      <p:pic>
        <p:nvPicPr>
          <p:cNvPr id="217" name="Google Shape;217;p41"/>
          <p:cNvPicPr preferRelativeResize="0"/>
          <p:nvPr/>
        </p:nvPicPr>
        <p:blipFill>
          <a:blip r:embed="rId4">
            <a:alphaModFix/>
          </a:blip>
          <a:stretch>
            <a:fillRect/>
          </a:stretch>
        </p:blipFill>
        <p:spPr>
          <a:xfrm>
            <a:off x="3463574" y="958200"/>
            <a:ext cx="2216850" cy="40833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pic>
        <p:nvPicPr>
          <p:cNvPr id="222" name="Google Shape;222;p42"/>
          <p:cNvPicPr preferRelativeResize="0"/>
          <p:nvPr/>
        </p:nvPicPr>
        <p:blipFill>
          <a:blip r:embed="rId3">
            <a:alphaModFix amt="15000"/>
          </a:blip>
          <a:stretch>
            <a:fillRect/>
          </a:stretch>
        </p:blipFill>
        <p:spPr>
          <a:xfrm>
            <a:off x="-1" y="0"/>
            <a:ext cx="9144003" cy="5143501"/>
          </a:xfrm>
          <a:prstGeom prst="rect">
            <a:avLst/>
          </a:prstGeom>
          <a:noFill/>
          <a:ln>
            <a:noFill/>
          </a:ln>
        </p:spPr>
      </p:pic>
      <p:sp>
        <p:nvSpPr>
          <p:cNvPr id="223" name="Google Shape;223;p4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sz="2500">
                <a:latin typeface="Arial"/>
                <a:ea typeface="Arial"/>
                <a:cs typeface="Arial"/>
                <a:sym typeface="Arial"/>
              </a:rPr>
              <a:t>Expected Outcome</a:t>
            </a:r>
            <a:endParaRPr/>
          </a:p>
        </p:txBody>
      </p:sp>
      <p:sp>
        <p:nvSpPr>
          <p:cNvPr id="224" name="Google Shape;224;p42"/>
          <p:cNvSpPr txBox="1">
            <a:spLocks noGrp="1"/>
          </p:cNvSpPr>
          <p:nvPr>
            <p:ph type="body" idx="1"/>
          </p:nvPr>
        </p:nvSpPr>
        <p:spPr>
          <a:xfrm>
            <a:off x="311700" y="1017725"/>
            <a:ext cx="8520600" cy="3416400"/>
          </a:xfrm>
          <a:prstGeom prst="rect">
            <a:avLst/>
          </a:prstGeom>
          <a:noFill/>
          <a:ln>
            <a:noFill/>
          </a:ln>
        </p:spPr>
        <p:txBody>
          <a:bodyPr spcFirstLastPara="1" wrap="square" lIns="91425" tIns="91425" rIns="91425" bIns="91425" anchor="t" anchorCtr="0">
            <a:normAutofit/>
          </a:bodyPr>
          <a:lstStyle/>
          <a:p>
            <a:pPr marL="114300" lvl="0" indent="0" algn="l" rtl="0">
              <a:lnSpc>
                <a:spcPct val="115000"/>
              </a:lnSpc>
              <a:spcBef>
                <a:spcPts val="0"/>
              </a:spcBef>
              <a:spcAft>
                <a:spcPts val="0"/>
              </a:spcAft>
              <a:buSzPts val="1800"/>
              <a:buNone/>
            </a:pPr>
            <a:endParaRPr sz="1800" b="0" i="0" u="none" strike="noStrike">
              <a:solidFill>
                <a:srgbClr val="000000"/>
              </a:solidFill>
              <a:latin typeface="Times New Roman"/>
              <a:ea typeface="Times New Roman"/>
              <a:cs typeface="Times New Roman"/>
              <a:sym typeface="Times New Roman"/>
            </a:endParaRPr>
          </a:p>
          <a:p>
            <a:pPr marL="114300" lvl="0" indent="0" algn="just" rtl="0">
              <a:lnSpc>
                <a:spcPct val="115000"/>
              </a:lnSpc>
              <a:spcBef>
                <a:spcPts val="0"/>
              </a:spcBef>
              <a:spcAft>
                <a:spcPts val="0"/>
              </a:spcAft>
              <a:buSzPts val="1800"/>
              <a:buNone/>
            </a:pPr>
            <a:r>
              <a:rPr lang="en" sz="1400" b="1" i="0" u="none" strike="noStrike">
                <a:solidFill>
                  <a:schemeClr val="dk1"/>
                </a:solidFill>
              </a:rPr>
              <a:t>Crop recommendation system:</a:t>
            </a:r>
            <a:r>
              <a:rPr lang="en" sz="1400" b="0" i="0" u="none" strike="noStrike">
                <a:solidFill>
                  <a:schemeClr val="dk1"/>
                </a:solidFill>
                <a:latin typeface="Arial"/>
                <a:ea typeface="Arial"/>
                <a:cs typeface="Arial"/>
                <a:sym typeface="Arial"/>
              </a:rPr>
              <a:t> Should be able to predict the favourable crops according to soil and     weather conditions within an acceptable accuracy range </a:t>
            </a:r>
            <a:endParaRPr/>
          </a:p>
          <a:p>
            <a:pPr marL="114300" lvl="0" indent="0" algn="just" rtl="0">
              <a:lnSpc>
                <a:spcPct val="115000"/>
              </a:lnSpc>
              <a:spcBef>
                <a:spcPts val="0"/>
              </a:spcBef>
              <a:spcAft>
                <a:spcPts val="0"/>
              </a:spcAft>
              <a:buSzPts val="1800"/>
              <a:buNone/>
            </a:pPr>
            <a:endParaRPr sz="1400" b="0" i="0" u="none" strike="noStrike">
              <a:solidFill>
                <a:schemeClr val="dk1"/>
              </a:solidFill>
              <a:latin typeface="Arial"/>
              <a:ea typeface="Arial"/>
              <a:cs typeface="Arial"/>
              <a:sym typeface="Arial"/>
            </a:endParaRPr>
          </a:p>
          <a:p>
            <a:pPr marL="114300" lvl="0" indent="0" algn="just" rtl="0">
              <a:lnSpc>
                <a:spcPct val="115000"/>
              </a:lnSpc>
              <a:spcBef>
                <a:spcPts val="0"/>
              </a:spcBef>
              <a:spcAft>
                <a:spcPts val="0"/>
              </a:spcAft>
              <a:buSzPts val="1800"/>
              <a:buNone/>
            </a:pPr>
            <a:r>
              <a:rPr lang="en" sz="1400" b="1" i="0" u="none" strike="noStrike">
                <a:solidFill>
                  <a:schemeClr val="dk1"/>
                </a:solidFill>
              </a:rPr>
              <a:t>Fertilizer recommendation system:</a:t>
            </a:r>
            <a:r>
              <a:rPr lang="en" sz="1400" b="0" i="0" u="none" strike="noStrike">
                <a:solidFill>
                  <a:schemeClr val="dk1"/>
                </a:solidFill>
                <a:latin typeface="Arial"/>
                <a:ea typeface="Arial"/>
                <a:cs typeface="Arial"/>
                <a:sym typeface="Arial"/>
              </a:rPr>
              <a:t> Should be able to predict the favourable fertilizers according to soil conditions within an acceptable accuracy range</a:t>
            </a:r>
            <a:endParaRPr/>
          </a:p>
          <a:p>
            <a:pPr marL="114300" lvl="0" indent="0" algn="just" rtl="0">
              <a:lnSpc>
                <a:spcPct val="115000"/>
              </a:lnSpc>
              <a:spcBef>
                <a:spcPts val="0"/>
              </a:spcBef>
              <a:spcAft>
                <a:spcPts val="0"/>
              </a:spcAft>
              <a:buSzPts val="1800"/>
              <a:buNone/>
            </a:pPr>
            <a:r>
              <a:rPr lang="en" sz="1400" b="0" i="0" u="none" strike="noStrike">
                <a:solidFill>
                  <a:schemeClr val="dk1"/>
                </a:solidFill>
                <a:latin typeface="Arial"/>
                <a:ea typeface="Arial"/>
                <a:cs typeface="Arial"/>
                <a:sym typeface="Arial"/>
              </a:rPr>
              <a:t> </a:t>
            </a:r>
            <a:endParaRPr/>
          </a:p>
          <a:p>
            <a:pPr marL="114300" lvl="0" indent="0" algn="just" rtl="0">
              <a:lnSpc>
                <a:spcPct val="115000"/>
              </a:lnSpc>
              <a:spcBef>
                <a:spcPts val="0"/>
              </a:spcBef>
              <a:spcAft>
                <a:spcPts val="0"/>
              </a:spcAft>
              <a:buSzPts val="1800"/>
              <a:buNone/>
            </a:pPr>
            <a:r>
              <a:rPr lang="en" sz="1400" b="1" i="0" u="none" strike="noStrike">
                <a:solidFill>
                  <a:schemeClr val="dk1"/>
                </a:solidFill>
              </a:rPr>
              <a:t>Crop Disease Classification system:</a:t>
            </a:r>
            <a:r>
              <a:rPr lang="en" sz="1400" b="0" i="0" u="none" strike="noStrike">
                <a:solidFill>
                  <a:schemeClr val="dk1"/>
                </a:solidFill>
                <a:latin typeface="Arial"/>
                <a:ea typeface="Arial"/>
                <a:cs typeface="Arial"/>
                <a:sym typeface="Arial"/>
              </a:rPr>
              <a:t> Should be able to classify different crop disease using a photo and provide solutions for the same. </a:t>
            </a:r>
            <a:endParaRPr/>
          </a:p>
          <a:p>
            <a:pPr marL="114300" lvl="0" indent="0" algn="just" rtl="0">
              <a:lnSpc>
                <a:spcPct val="115000"/>
              </a:lnSpc>
              <a:spcBef>
                <a:spcPts val="0"/>
              </a:spcBef>
              <a:spcAft>
                <a:spcPts val="0"/>
              </a:spcAft>
              <a:buSzPts val="1800"/>
              <a:buNone/>
            </a:pPr>
            <a:endParaRPr sz="1400" b="0" i="0" u="none" strike="noStrike">
              <a:solidFill>
                <a:schemeClr val="dk1"/>
              </a:solidFill>
              <a:latin typeface="Arial"/>
              <a:ea typeface="Arial"/>
              <a:cs typeface="Arial"/>
              <a:sym typeface="Arial"/>
            </a:endParaRPr>
          </a:p>
          <a:p>
            <a:pPr marL="114300" lvl="0" indent="0" algn="just" rtl="0">
              <a:lnSpc>
                <a:spcPct val="115000"/>
              </a:lnSpc>
              <a:spcBef>
                <a:spcPts val="0"/>
              </a:spcBef>
              <a:spcAft>
                <a:spcPts val="0"/>
              </a:spcAft>
              <a:buSzPts val="1800"/>
              <a:buNone/>
            </a:pPr>
            <a:r>
              <a:rPr lang="en" sz="1400" b="0" i="0" u="none" strike="noStrike">
                <a:solidFill>
                  <a:schemeClr val="dk1"/>
                </a:solidFill>
                <a:latin typeface="Arial"/>
                <a:ea typeface="Arial"/>
                <a:cs typeface="Arial"/>
                <a:sym typeface="Arial"/>
              </a:rPr>
              <a:t>In addition to this, all these features would be in unified using a website which has a simple UI for naïve users. </a:t>
            </a:r>
            <a:endParaRPr sz="1400">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43"/>
          <p:cNvPicPr preferRelativeResize="0"/>
          <p:nvPr/>
        </p:nvPicPr>
        <p:blipFill>
          <a:blip r:embed="rId3">
            <a:alphaModFix amt="26000"/>
          </a:blip>
          <a:stretch>
            <a:fillRect/>
          </a:stretch>
        </p:blipFill>
        <p:spPr>
          <a:xfrm>
            <a:off x="0" y="0"/>
            <a:ext cx="9144003" cy="5143501"/>
          </a:xfrm>
          <a:prstGeom prst="rect">
            <a:avLst/>
          </a:prstGeom>
          <a:noFill/>
          <a:ln>
            <a:noFill/>
          </a:ln>
        </p:spPr>
      </p:pic>
      <p:sp>
        <p:nvSpPr>
          <p:cNvPr id="230" name="Google Shape;230;p4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t>Thank you !</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26"/>
          <p:cNvPicPr preferRelativeResize="0"/>
          <p:nvPr/>
        </p:nvPicPr>
        <p:blipFill>
          <a:blip r:embed="rId3">
            <a:alphaModFix amt="16000"/>
          </a:blip>
          <a:stretch>
            <a:fillRect/>
          </a:stretch>
        </p:blipFill>
        <p:spPr>
          <a:xfrm>
            <a:off x="0" y="0"/>
            <a:ext cx="9143997" cy="5143499"/>
          </a:xfrm>
          <a:prstGeom prst="rect">
            <a:avLst/>
          </a:prstGeom>
          <a:noFill/>
          <a:ln>
            <a:noFill/>
          </a:ln>
        </p:spPr>
      </p:pic>
      <p:sp>
        <p:nvSpPr>
          <p:cNvPr id="109" name="Google Shape;109;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latin typeface="Arial"/>
                <a:ea typeface="Arial"/>
                <a:cs typeface="Arial"/>
                <a:sym typeface="Arial"/>
              </a:rPr>
              <a:t>Introduction</a:t>
            </a:r>
            <a:endParaRPr/>
          </a:p>
        </p:txBody>
      </p:sp>
      <p:sp>
        <p:nvSpPr>
          <p:cNvPr id="110" name="Google Shape;110;p26"/>
          <p:cNvSpPr txBox="1">
            <a:spLocks noGrp="1"/>
          </p:cNvSpPr>
          <p:nvPr>
            <p:ph type="body" idx="1"/>
          </p:nvPr>
        </p:nvSpPr>
        <p:spPr>
          <a:xfrm>
            <a:off x="311700" y="1152474"/>
            <a:ext cx="8594407" cy="3843271"/>
          </a:xfrm>
          <a:prstGeom prst="rect">
            <a:avLst/>
          </a:prstGeom>
          <a:noFill/>
          <a:ln>
            <a:noFill/>
          </a:ln>
        </p:spPr>
        <p:txBody>
          <a:bodyPr spcFirstLastPara="1" wrap="square" lIns="91425" tIns="91425" rIns="91425" bIns="91425" anchor="t" anchorCtr="0">
            <a:noAutofit/>
          </a:bodyPr>
          <a:lstStyle/>
          <a:p>
            <a:pPr marL="114300" lvl="0" indent="0" algn="just" rtl="0">
              <a:lnSpc>
                <a:spcPct val="150000"/>
              </a:lnSpc>
              <a:spcBef>
                <a:spcPts val="0"/>
              </a:spcBef>
              <a:spcAft>
                <a:spcPts val="0"/>
              </a:spcAft>
              <a:buSzPts val="1800"/>
              <a:buNone/>
            </a:pPr>
            <a:r>
              <a:rPr lang="en" sz="1300" b="0" i="0" u="none" strike="noStrike" dirty="0">
                <a:solidFill>
                  <a:schemeClr val="dk1"/>
                </a:solidFill>
                <a:latin typeface="Arial"/>
                <a:ea typeface="Arial"/>
                <a:cs typeface="Arial"/>
                <a:sym typeface="Arial"/>
              </a:rPr>
              <a:t>	As per the census in 2011; in India, approximately 118 million people are farmers and 144 billion people are laborers working in an agricultural field. Total Indian population of India in 2011 was nearly about 121 crore and out of which nearly about 2630 lakh people are farmers. With the production of agriculture activity of $375.61 billion, India is 2nd larger producer of agriculture products .India accounts for 7.39 percent of total global agricultural output.</a:t>
            </a:r>
            <a:endParaRPr dirty="0">
              <a:solidFill>
                <a:schemeClr val="dk1"/>
              </a:solidFill>
            </a:endParaRPr>
          </a:p>
          <a:p>
            <a:pPr marL="114300" lvl="0" indent="0" algn="just" rtl="0">
              <a:lnSpc>
                <a:spcPct val="150000"/>
              </a:lnSpc>
              <a:spcBef>
                <a:spcPts val="0"/>
              </a:spcBef>
              <a:spcAft>
                <a:spcPts val="0"/>
              </a:spcAft>
              <a:buSzPts val="1800"/>
              <a:buNone/>
            </a:pPr>
            <a:endParaRPr sz="1300" b="0" i="0" u="none" strike="noStrike" dirty="0">
              <a:solidFill>
                <a:schemeClr val="dk1"/>
              </a:solidFill>
              <a:latin typeface="Arial"/>
              <a:ea typeface="Arial"/>
              <a:cs typeface="Arial"/>
              <a:sym typeface="Arial"/>
            </a:endParaRPr>
          </a:p>
          <a:p>
            <a:pPr marL="114300" lvl="0" indent="0" algn="just" rtl="0">
              <a:lnSpc>
                <a:spcPct val="150000"/>
              </a:lnSpc>
              <a:spcBef>
                <a:spcPts val="0"/>
              </a:spcBef>
              <a:spcAft>
                <a:spcPts val="0"/>
              </a:spcAft>
              <a:buSzPts val="1800"/>
              <a:buNone/>
            </a:pPr>
            <a:r>
              <a:rPr lang="en" sz="1300" b="0" i="0" u="none" strike="noStrike" dirty="0">
                <a:solidFill>
                  <a:schemeClr val="dk1"/>
                </a:solidFill>
                <a:latin typeface="Arial"/>
                <a:ea typeface="Arial"/>
                <a:cs typeface="Arial"/>
                <a:sym typeface="Arial"/>
              </a:rPr>
              <a:t>	With the vision of providing assistance and guidance to farmers during the crucial decision-making process required at various stages during farming, we propose a solution in the form of three ML models. Under many government schemes, farmers are able to get their land tested for nutrients. A farmer has all the lab results, but is not able to turn those results into actions and implementation. This work bridges that gap.  </a:t>
            </a:r>
            <a:endParaRPr sz="1300" dirty="0">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27"/>
          <p:cNvPicPr preferRelativeResize="0"/>
          <p:nvPr/>
        </p:nvPicPr>
        <p:blipFill>
          <a:blip r:embed="rId3">
            <a:alphaModFix amt="15000"/>
          </a:blip>
          <a:stretch>
            <a:fillRect/>
          </a:stretch>
        </p:blipFill>
        <p:spPr>
          <a:xfrm>
            <a:off x="0" y="0"/>
            <a:ext cx="9144003" cy="5143500"/>
          </a:xfrm>
          <a:prstGeom prst="rect">
            <a:avLst/>
          </a:prstGeom>
          <a:noFill/>
          <a:ln>
            <a:noFill/>
          </a:ln>
        </p:spPr>
      </p:pic>
      <p:sp>
        <p:nvSpPr>
          <p:cNvPr id="116" name="Google Shape;116;p2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Problem Statement</a:t>
            </a:r>
            <a:endParaRPr>
              <a:latin typeface="Times New Roman"/>
              <a:ea typeface="Times New Roman"/>
              <a:cs typeface="Times New Roman"/>
              <a:sym typeface="Times New Roman"/>
            </a:endParaRPr>
          </a:p>
        </p:txBody>
      </p:sp>
      <p:sp>
        <p:nvSpPr>
          <p:cNvPr id="117" name="Google Shape;117;p27"/>
          <p:cNvSpPr txBox="1">
            <a:spLocks noGrp="1"/>
          </p:cNvSpPr>
          <p:nvPr>
            <p:ph type="body" idx="1"/>
          </p:nvPr>
        </p:nvSpPr>
        <p:spPr>
          <a:xfrm>
            <a:off x="311700" y="914400"/>
            <a:ext cx="8520600" cy="3691925"/>
          </a:xfrm>
          <a:prstGeom prst="rect">
            <a:avLst/>
          </a:prstGeom>
          <a:noFill/>
          <a:ln>
            <a:noFill/>
          </a:ln>
        </p:spPr>
        <p:txBody>
          <a:bodyPr spcFirstLastPara="1" wrap="square" lIns="91425" tIns="91425" rIns="91425" bIns="91425" anchor="t" anchorCtr="0">
            <a:noAutofit/>
          </a:bodyPr>
          <a:lstStyle/>
          <a:p>
            <a:pPr marL="0" lvl="0" indent="0" algn="just" rtl="0">
              <a:lnSpc>
                <a:spcPct val="170000"/>
              </a:lnSpc>
              <a:spcBef>
                <a:spcPts val="0"/>
              </a:spcBef>
              <a:spcAft>
                <a:spcPts val="0"/>
              </a:spcAft>
              <a:buSzPts val="3789"/>
              <a:buNone/>
            </a:pPr>
            <a:r>
              <a:rPr lang="en" sz="1300" b="0" i="0" u="none" strike="noStrike">
                <a:solidFill>
                  <a:schemeClr val="dk1"/>
                </a:solidFill>
                <a:latin typeface="Arial"/>
                <a:ea typeface="Arial"/>
                <a:cs typeface="Arial"/>
                <a:sym typeface="Arial"/>
              </a:rPr>
              <a:t>To implement a system for farmers with features of crop recommendation, fertilizer recommendation, and crop leaf disease identification. As easy as it might be to be a city dweller, we cannot ignore to the plights of our farmers. India has a primary sector economy, that means that majority of our population is involved in agriculturally based activities and are dependent on crops related business for their livelihood. India, no doubt is an agrarian society, and we often tend to ignore this fact. Multiple unsustainable technologies took a huge toll on our Earth in the recent past decades giving rise to global warming and climate as worldwide crisis. This hurts the farmer the most, as they are often lacking proper guidance and resources to solve their problems. Lal Bahadur Shastri once said, “Jai Jawan Jai Kisaan”, which believed in uplifting the role of a farmer. This project is aimed at assisting the farmer by deploying a crop recommendation system, a fertilizer recommendation system, and a crop disease identification system with cures. All these would be implemented as three different ML models and integrated into a single webpage for easier and convenient access. </a:t>
            </a:r>
            <a:endParaRPr sz="1300">
              <a:solidFill>
                <a:schemeClr val="dk1"/>
              </a:solidFill>
              <a:latin typeface="Arial"/>
              <a:ea typeface="Arial"/>
              <a:cs typeface="Arial"/>
              <a:sym typeface="Arial"/>
            </a:endParaRPr>
          </a:p>
          <a:p>
            <a:pPr marL="0" lvl="0" indent="0" algn="l" rtl="0">
              <a:lnSpc>
                <a:spcPct val="170000"/>
              </a:lnSpc>
              <a:spcBef>
                <a:spcPts val="1200"/>
              </a:spcBef>
              <a:spcAft>
                <a:spcPts val="0"/>
              </a:spcAft>
              <a:buSzPts val="3789"/>
              <a:buNone/>
            </a:pPr>
            <a:endParaRPr sz="1300">
              <a:solidFill>
                <a:schemeClr val="dk1"/>
              </a:solidFill>
              <a:latin typeface="Arial"/>
              <a:ea typeface="Arial"/>
              <a:cs typeface="Arial"/>
              <a:sym typeface="Arial"/>
            </a:endParaRPr>
          </a:p>
          <a:p>
            <a:pPr marL="0" lvl="0" indent="0" algn="l" rtl="0">
              <a:lnSpc>
                <a:spcPct val="170000"/>
              </a:lnSpc>
              <a:spcBef>
                <a:spcPts val="1200"/>
              </a:spcBef>
              <a:spcAft>
                <a:spcPts val="1200"/>
              </a:spcAft>
              <a:buSzPts val="3789"/>
              <a:buNone/>
            </a:pPr>
            <a:endParaRPr sz="1300">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28"/>
          <p:cNvPicPr preferRelativeResize="0"/>
          <p:nvPr/>
        </p:nvPicPr>
        <p:blipFill>
          <a:blip r:embed="rId3">
            <a:alphaModFix amt="15000"/>
          </a:blip>
          <a:stretch>
            <a:fillRect/>
          </a:stretch>
        </p:blipFill>
        <p:spPr>
          <a:xfrm>
            <a:off x="-1" y="0"/>
            <a:ext cx="9144003" cy="5143501"/>
          </a:xfrm>
          <a:prstGeom prst="rect">
            <a:avLst/>
          </a:prstGeom>
          <a:noFill/>
          <a:ln>
            <a:noFill/>
          </a:ln>
        </p:spPr>
      </p:pic>
      <p:sp>
        <p:nvSpPr>
          <p:cNvPr id="123" name="Google Shape;123;p28"/>
          <p:cNvSpPr txBox="1">
            <a:spLocks noGrp="1"/>
          </p:cNvSpPr>
          <p:nvPr>
            <p:ph type="title"/>
          </p:nvPr>
        </p:nvSpPr>
        <p:spPr>
          <a:xfrm>
            <a:off x="311700" y="91302"/>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Literature Survey </a:t>
            </a:r>
            <a:endParaRPr/>
          </a:p>
        </p:txBody>
      </p:sp>
      <p:sp>
        <p:nvSpPr>
          <p:cNvPr id="124" name="Google Shape;124;p2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graphicFrame>
        <p:nvGraphicFramePr>
          <p:cNvPr id="125" name="Google Shape;125;p28"/>
          <p:cNvGraphicFramePr/>
          <p:nvPr/>
        </p:nvGraphicFramePr>
        <p:xfrm>
          <a:off x="311700" y="778603"/>
          <a:ext cx="8520600" cy="3839115"/>
        </p:xfrm>
        <a:graphic>
          <a:graphicData uri="http://schemas.openxmlformats.org/drawingml/2006/table">
            <a:tbl>
              <a:tblPr firstRow="1" bandRow="1">
                <a:noFill/>
                <a:tableStyleId>{997CF938-F7FB-44F5-A7A3-8DBE7DB4AA56}</a:tableStyleId>
              </a:tblPr>
              <a:tblGrid>
                <a:gridCol w="1493450">
                  <a:extLst>
                    <a:ext uri="{9D8B030D-6E8A-4147-A177-3AD203B41FA5}">
                      <a16:colId xmlns:a16="http://schemas.microsoft.com/office/drawing/2014/main" val="20000"/>
                    </a:ext>
                  </a:extLst>
                </a:gridCol>
                <a:gridCol w="859225">
                  <a:extLst>
                    <a:ext uri="{9D8B030D-6E8A-4147-A177-3AD203B41FA5}">
                      <a16:colId xmlns:a16="http://schemas.microsoft.com/office/drawing/2014/main" val="20001"/>
                    </a:ext>
                  </a:extLst>
                </a:gridCol>
                <a:gridCol w="1592325">
                  <a:extLst>
                    <a:ext uri="{9D8B030D-6E8A-4147-A177-3AD203B41FA5}">
                      <a16:colId xmlns:a16="http://schemas.microsoft.com/office/drawing/2014/main" val="20002"/>
                    </a:ext>
                  </a:extLst>
                </a:gridCol>
                <a:gridCol w="4575600">
                  <a:extLst>
                    <a:ext uri="{9D8B030D-6E8A-4147-A177-3AD203B41FA5}">
                      <a16:colId xmlns:a16="http://schemas.microsoft.com/office/drawing/2014/main" val="20003"/>
                    </a:ext>
                  </a:extLst>
                </a:gridCol>
              </a:tblGrid>
              <a:tr h="311325">
                <a:tc>
                  <a:txBody>
                    <a:bodyPr/>
                    <a:lstStyle/>
                    <a:p>
                      <a:pPr marL="0" marR="0" lvl="0" indent="0" algn="ctr" rtl="0">
                        <a:lnSpc>
                          <a:spcPct val="100000"/>
                        </a:lnSpc>
                        <a:spcBef>
                          <a:spcPts val="0"/>
                        </a:spcBef>
                        <a:spcAft>
                          <a:spcPts val="0"/>
                        </a:spcAft>
                        <a:buNone/>
                      </a:pPr>
                      <a:r>
                        <a:rPr lang="en" sz="800" u="none" strike="noStrike" cap="none"/>
                        <a:t>Title of the research paper</a:t>
                      </a:r>
                      <a:endParaRPr/>
                    </a:p>
                  </a:txBody>
                  <a:tcPr marL="91450" marR="91450" marT="45725" marB="45725"/>
                </a:tc>
                <a:tc>
                  <a:txBody>
                    <a:bodyPr/>
                    <a:lstStyle/>
                    <a:p>
                      <a:pPr marL="0" marR="0" lvl="0" indent="0" algn="ctr" rtl="0">
                        <a:lnSpc>
                          <a:spcPct val="100000"/>
                        </a:lnSpc>
                        <a:spcBef>
                          <a:spcPts val="0"/>
                        </a:spcBef>
                        <a:spcAft>
                          <a:spcPts val="0"/>
                        </a:spcAft>
                        <a:buNone/>
                      </a:pPr>
                      <a:r>
                        <a:rPr lang="en" sz="800" u="none" strike="noStrike" cap="none"/>
                        <a:t>Year published</a:t>
                      </a:r>
                      <a:endParaRPr/>
                    </a:p>
                  </a:txBody>
                  <a:tcPr marL="91450" marR="91450" marT="45725" marB="45725"/>
                </a:tc>
                <a:tc>
                  <a:txBody>
                    <a:bodyPr/>
                    <a:lstStyle/>
                    <a:p>
                      <a:pPr marL="0" marR="0" lvl="0" indent="0" algn="ctr" rtl="0">
                        <a:lnSpc>
                          <a:spcPct val="100000"/>
                        </a:lnSpc>
                        <a:spcBef>
                          <a:spcPts val="0"/>
                        </a:spcBef>
                        <a:spcAft>
                          <a:spcPts val="0"/>
                        </a:spcAft>
                        <a:buNone/>
                      </a:pPr>
                      <a:r>
                        <a:rPr lang="en" sz="800" u="none" strike="noStrike" cap="none"/>
                        <a:t>Authors</a:t>
                      </a:r>
                      <a:endParaRPr/>
                    </a:p>
                  </a:txBody>
                  <a:tcPr marL="91450" marR="91450" marT="45725" marB="45725"/>
                </a:tc>
                <a:tc>
                  <a:txBody>
                    <a:bodyPr/>
                    <a:lstStyle/>
                    <a:p>
                      <a:pPr marL="0" marR="0" lvl="0" indent="0" algn="ctr" rtl="0">
                        <a:lnSpc>
                          <a:spcPct val="100000"/>
                        </a:lnSpc>
                        <a:spcBef>
                          <a:spcPts val="0"/>
                        </a:spcBef>
                        <a:spcAft>
                          <a:spcPts val="0"/>
                        </a:spcAft>
                        <a:buNone/>
                      </a:pPr>
                      <a:r>
                        <a:rPr lang="en" sz="800" u="none" strike="noStrike" cap="none"/>
                        <a:t>Abstract</a:t>
                      </a:r>
                      <a:endParaRPr/>
                    </a:p>
                  </a:txBody>
                  <a:tcPr marL="91450" marR="91450" marT="45725" marB="45725"/>
                </a:tc>
                <a:extLst>
                  <a:ext uri="{0D108BD9-81ED-4DB2-BD59-A6C34878D82A}">
                    <a16:rowId xmlns:a16="http://schemas.microsoft.com/office/drawing/2014/main" val="10000"/>
                  </a:ext>
                </a:extLst>
              </a:tr>
              <a:tr h="1685650">
                <a:tc>
                  <a:txBody>
                    <a:bodyPr/>
                    <a:lstStyle/>
                    <a:p>
                      <a:pPr marL="0" marR="0" lvl="0" indent="0" algn="l" rtl="0">
                        <a:lnSpc>
                          <a:spcPct val="100000"/>
                        </a:lnSpc>
                        <a:spcBef>
                          <a:spcPts val="0"/>
                        </a:spcBef>
                        <a:spcAft>
                          <a:spcPts val="0"/>
                        </a:spcAft>
                        <a:buNone/>
                      </a:pPr>
                      <a:r>
                        <a:rPr lang="en" sz="800" u="none" strike="noStrike" cap="none"/>
                        <a:t>﻿Machine Learning based Crop Recommendation System for Local Farmers of Pakistan</a:t>
                      </a:r>
                      <a:endParaRPr/>
                    </a:p>
                    <a:p>
                      <a:pPr marL="0" marR="0" lvl="0" indent="0" algn="l" rtl="0">
                        <a:lnSpc>
                          <a:spcPct val="100000"/>
                        </a:lnSpc>
                        <a:spcBef>
                          <a:spcPts val="0"/>
                        </a:spcBef>
                        <a:spcAft>
                          <a:spcPts val="0"/>
                        </a:spcAft>
                        <a:buNone/>
                      </a:pPr>
                      <a:endParaRPr sz="800" u="none" strike="noStrike" cap="none"/>
                    </a:p>
                    <a:p>
                      <a:pPr marL="0" marR="0" lvl="0" indent="0" algn="l" rtl="0">
                        <a:lnSpc>
                          <a:spcPct val="100000"/>
                        </a:lnSpc>
                        <a:spcBef>
                          <a:spcPts val="0"/>
                        </a:spcBef>
                        <a:spcAft>
                          <a:spcPts val="0"/>
                        </a:spcAft>
                        <a:buNone/>
                      </a:pPr>
                      <a:r>
                        <a:rPr lang="en" sz="800" b="1" u="none" strike="noStrike" cap="none"/>
                        <a:t>A Research Gate Preprint Online Publication</a:t>
                      </a:r>
                      <a:endParaRPr/>
                    </a:p>
                  </a:txBody>
                  <a:tcPr marL="91450" marR="91450" marT="45725" marB="45725"/>
                </a:tc>
                <a:tc>
                  <a:txBody>
                    <a:bodyPr/>
                    <a:lstStyle/>
                    <a:p>
                      <a:pPr marL="0" marR="0" lvl="0" indent="0" algn="l" rtl="0">
                        <a:lnSpc>
                          <a:spcPct val="100000"/>
                        </a:lnSpc>
                        <a:spcBef>
                          <a:spcPts val="0"/>
                        </a:spcBef>
                        <a:spcAft>
                          <a:spcPts val="0"/>
                        </a:spcAft>
                        <a:buNone/>
                      </a:pPr>
                      <a:r>
                        <a:rPr lang="en" sz="800" u="none" strike="noStrike" cap="none"/>
                        <a:t>2021</a:t>
                      </a:r>
                      <a:endParaRPr/>
                    </a:p>
                  </a:txBody>
                  <a:tcPr marL="91450" marR="91450" marT="45725" marB="45725"/>
                </a:tc>
                <a:tc>
                  <a:txBody>
                    <a:bodyPr/>
                    <a:lstStyle/>
                    <a:p>
                      <a:pPr marL="0" marR="0" lvl="0" indent="0" algn="l" rtl="0">
                        <a:lnSpc>
                          <a:spcPct val="100000"/>
                        </a:lnSpc>
                        <a:spcBef>
                          <a:spcPts val="0"/>
                        </a:spcBef>
                        <a:spcAft>
                          <a:spcPts val="0"/>
                        </a:spcAft>
                        <a:buNone/>
                      </a:pPr>
                      <a:r>
                        <a:rPr lang="en" sz="800" b="0" u="none" strike="noStrike" cap="none"/>
                        <a:t>﻿</a:t>
                      </a:r>
                      <a:r>
                        <a:rPr lang="en" sz="800" b="1" u="none" strike="noStrike" cap="none"/>
                        <a:t>Sayed Mazhar Ali,</a:t>
                      </a:r>
                      <a:endParaRPr/>
                    </a:p>
                    <a:p>
                      <a:pPr marL="0" marR="0" lvl="0" indent="0" algn="l" rtl="0">
                        <a:lnSpc>
                          <a:spcPct val="100000"/>
                        </a:lnSpc>
                        <a:spcBef>
                          <a:spcPts val="0"/>
                        </a:spcBef>
                        <a:spcAft>
                          <a:spcPts val="0"/>
                        </a:spcAft>
                        <a:buNone/>
                      </a:pPr>
                      <a:r>
                        <a:rPr lang="en" sz="800" b="1" u="none" strike="noStrike" cap="none"/>
                        <a:t>Bhagwan Das,</a:t>
                      </a:r>
                      <a:endParaRPr/>
                    </a:p>
                    <a:p>
                      <a:pPr marL="0" marR="0" lvl="0" indent="0" algn="l" rtl="0">
                        <a:lnSpc>
                          <a:spcPct val="100000"/>
                        </a:lnSpc>
                        <a:spcBef>
                          <a:spcPts val="0"/>
                        </a:spcBef>
                        <a:spcAft>
                          <a:spcPts val="0"/>
                        </a:spcAft>
                        <a:buNone/>
                      </a:pPr>
                      <a:r>
                        <a:rPr lang="en" sz="800" b="1" u="none" strike="noStrike" cap="none"/>
                        <a:t>Dileep Kumar</a:t>
                      </a:r>
                      <a:endParaRPr/>
                    </a:p>
                    <a:p>
                      <a:pPr marL="0" marR="0" lvl="0" indent="0" algn="l" rtl="0">
                        <a:lnSpc>
                          <a:spcPct val="100000"/>
                        </a:lnSpc>
                        <a:spcBef>
                          <a:spcPts val="0"/>
                        </a:spcBef>
                        <a:spcAft>
                          <a:spcPts val="0"/>
                        </a:spcAft>
                        <a:buNone/>
                      </a:pPr>
                      <a:endParaRPr sz="800" b="0" u="none" strike="noStrike" cap="none"/>
                    </a:p>
                    <a:p>
                      <a:pPr marL="0" marR="0" lvl="0" indent="0" algn="l" rtl="0">
                        <a:lnSpc>
                          <a:spcPct val="100000"/>
                        </a:lnSpc>
                        <a:spcBef>
                          <a:spcPts val="0"/>
                        </a:spcBef>
                        <a:spcAft>
                          <a:spcPts val="0"/>
                        </a:spcAft>
                        <a:buNone/>
                      </a:pPr>
                      <a:r>
                        <a:rPr lang="en" sz="800" b="0" u="none" strike="noStrike" cap="none"/>
                        <a:t>Department of Electronic Engineering, Quaid-e-Awam University of Engineering, Science and Technology, Nawabshah, Sindh, Pakistan.</a:t>
                      </a:r>
                      <a:endParaRPr/>
                    </a:p>
                  </a:txBody>
                  <a:tcPr marL="91450" marR="91450" marT="45725" marB="45725"/>
                </a:tc>
                <a:tc>
                  <a:txBody>
                    <a:bodyPr/>
                    <a:lstStyle/>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﻿In Pakistan, the most part of the land is used for agriculture cultivation to meet the desires of nearby people and export want as properly. Crop cultivation anywhere in the world depends on the climate so called seasons and soil properties, however, the enhancing the production of crops depend on various factors like mainly on temperature. In order to address the issue of increasing crop production for Pakistan, a crop recommendation system is proposed in this work. In this work, idea of ideal harvest prior to planting it, it would be of extraordinary assistance to the farmers and others required to settle on fitting choices on upgrading the creation of yields for neighborhood utilization needs and may prompt the capacity and expanded fare choice for business. Our framework utilized Machine Learning procedures with the end goal that it proposes the appropriate corps dependent on the temperature. This framework subsequently diminishes the monetary misfortunes looked by the farmers brought about by establishing the ominous harvests and furthermore it gives the information on the occasional characterization of yields what harvest is reasonable for which season. It is concluded that proposed algorithm has an average accuracy of 90% on the given dataset. The achieved accuracy is more in comparison to existing work.</a:t>
                      </a:r>
                      <a:endParaRPr sz="300" u="none" strike="noStrike" cap="none"/>
                    </a:p>
                  </a:txBody>
                  <a:tcPr marL="91450" marR="91450" marT="45725" marB="45725"/>
                </a:tc>
                <a:extLst>
                  <a:ext uri="{0D108BD9-81ED-4DB2-BD59-A6C34878D82A}">
                    <a16:rowId xmlns:a16="http://schemas.microsoft.com/office/drawing/2014/main" val="10001"/>
                  </a:ext>
                </a:extLst>
              </a:tr>
              <a:tr h="1583575">
                <a:tc>
                  <a:txBody>
                    <a:bodyPr/>
                    <a:lstStyle/>
                    <a:p>
                      <a:pPr marL="0" marR="0" lvl="0" indent="0" algn="l" rtl="0">
                        <a:lnSpc>
                          <a:spcPct val="100000"/>
                        </a:lnSpc>
                        <a:spcBef>
                          <a:spcPts val="0"/>
                        </a:spcBef>
                        <a:spcAft>
                          <a:spcPts val="0"/>
                        </a:spcAft>
                        <a:buNone/>
                      </a:pPr>
                      <a:r>
                        <a:rPr lang="en" sz="800" b="0" u="none" strike="noStrike" cap="none"/>
                        <a:t>﻿﻿Machine Learning Based Crop Recommendation System</a:t>
                      </a:r>
                      <a:endParaRPr/>
                    </a:p>
                    <a:p>
                      <a:pPr marL="0" marR="0" lvl="0" indent="0" algn="l" rtl="0">
                        <a:lnSpc>
                          <a:spcPct val="100000"/>
                        </a:lnSpc>
                        <a:spcBef>
                          <a:spcPts val="0"/>
                        </a:spcBef>
                        <a:spcAft>
                          <a:spcPts val="0"/>
                        </a:spcAft>
                        <a:buNone/>
                      </a:pPr>
                      <a:endParaRPr sz="800" b="1" u="none" strike="noStrike" cap="none"/>
                    </a:p>
                    <a:p>
                      <a:pPr marL="0" marR="0" lvl="0" indent="0" algn="l" rtl="0">
                        <a:lnSpc>
                          <a:spcPct val="100000"/>
                        </a:lnSpc>
                        <a:spcBef>
                          <a:spcPts val="0"/>
                        </a:spcBef>
                        <a:spcAft>
                          <a:spcPts val="0"/>
                        </a:spcAft>
                        <a:buNone/>
                      </a:pPr>
                      <a:r>
                        <a:rPr lang="en" sz="800" b="1" u="none" strike="noStrike" cap="none"/>
                        <a:t>﻿International Journal of Advanced Research in Science, Communication and Technology</a:t>
                      </a:r>
                      <a:endParaRPr/>
                    </a:p>
                  </a:txBody>
                  <a:tcPr marL="91450" marR="91450" marT="45725" marB="45725"/>
                </a:tc>
                <a:tc>
                  <a:txBody>
                    <a:bodyPr/>
                    <a:lstStyle/>
                    <a:p>
                      <a:pPr marL="0" marR="0" lvl="0" indent="0" algn="l" rtl="0">
                        <a:lnSpc>
                          <a:spcPct val="100000"/>
                        </a:lnSpc>
                        <a:spcBef>
                          <a:spcPts val="0"/>
                        </a:spcBef>
                        <a:spcAft>
                          <a:spcPts val="0"/>
                        </a:spcAft>
                        <a:buNone/>
                      </a:pPr>
                      <a:r>
                        <a:rPr lang="en" sz="800" u="none" strike="noStrike" cap="none"/>
                        <a:t>2021</a:t>
                      </a:r>
                      <a:endParaRPr/>
                    </a:p>
                  </a:txBody>
                  <a:tcPr marL="91450" marR="91450" marT="45725" marB="45725"/>
                </a:tc>
                <a:tc>
                  <a:txBody>
                    <a:bodyPr/>
                    <a:lstStyle/>
                    <a:p>
                      <a:pPr marL="0" marR="0" lvl="0" indent="0" algn="l" rtl="0">
                        <a:lnSpc>
                          <a:spcPct val="100000"/>
                        </a:lnSpc>
                        <a:spcBef>
                          <a:spcPts val="0"/>
                        </a:spcBef>
                        <a:spcAft>
                          <a:spcPts val="0"/>
                        </a:spcAft>
                        <a:buNone/>
                      </a:pPr>
                      <a:r>
                        <a:rPr lang="en" sz="800" b="1" u="none" strike="noStrike" cap="none"/>
                        <a:t>﻿Dhruv Piyush Parikh,</a:t>
                      </a:r>
                      <a:endParaRPr/>
                    </a:p>
                    <a:p>
                      <a:pPr marL="0" marR="0" lvl="0" indent="0" algn="l" rtl="0">
                        <a:lnSpc>
                          <a:spcPct val="100000"/>
                        </a:lnSpc>
                        <a:spcBef>
                          <a:spcPts val="0"/>
                        </a:spcBef>
                        <a:spcAft>
                          <a:spcPts val="0"/>
                        </a:spcAft>
                        <a:buNone/>
                      </a:pPr>
                      <a:r>
                        <a:rPr lang="en" sz="800" b="1" u="none" strike="noStrike" cap="none"/>
                        <a:t>Jugal Jain, Tanishq Gupta, Rishit Hemant Dabhade</a:t>
                      </a:r>
                      <a:endParaRPr sz="800" b="1" u="none" strike="noStrike" cap="none"/>
                    </a:p>
                    <a:p>
                      <a:pPr marL="0" marR="0" lvl="0" indent="0" algn="l" rtl="0">
                        <a:lnSpc>
                          <a:spcPct val="100000"/>
                        </a:lnSpc>
                        <a:spcBef>
                          <a:spcPts val="0"/>
                        </a:spcBef>
                        <a:spcAft>
                          <a:spcPts val="0"/>
                        </a:spcAft>
                        <a:buNone/>
                      </a:pPr>
                      <a:endParaRPr sz="800" u="none" strike="noStrike" cap="none"/>
                    </a:p>
                    <a:p>
                      <a:pPr marL="0" marR="0" lvl="0" indent="0" algn="l" rtl="0">
                        <a:lnSpc>
                          <a:spcPct val="100000"/>
                        </a:lnSpc>
                        <a:spcBef>
                          <a:spcPts val="0"/>
                        </a:spcBef>
                        <a:spcAft>
                          <a:spcPts val="0"/>
                        </a:spcAft>
                        <a:buNone/>
                      </a:pPr>
                      <a:r>
                        <a:rPr lang="en" sz="800" b="0" u="none" strike="noStrike" cap="none"/>
                        <a:t>﻿Vellore Institute of Technology,</a:t>
                      </a:r>
                      <a:endParaRPr/>
                    </a:p>
                    <a:p>
                      <a:pPr marL="0" marR="0" lvl="0" indent="0" algn="l" rtl="0">
                        <a:lnSpc>
                          <a:spcPct val="100000"/>
                        </a:lnSpc>
                        <a:spcBef>
                          <a:spcPts val="0"/>
                        </a:spcBef>
                        <a:spcAft>
                          <a:spcPts val="0"/>
                        </a:spcAft>
                        <a:buNone/>
                      </a:pPr>
                      <a:r>
                        <a:rPr lang="en" sz="800" b="0" u="none" strike="noStrike" cap="none"/>
                        <a:t>VIT Chennai, India</a:t>
                      </a:r>
                      <a:endParaRPr/>
                    </a:p>
                  </a:txBody>
                  <a:tcPr marL="91450" marR="91450" marT="45725" marB="45725"/>
                </a:tc>
                <a:tc>
                  <a:txBody>
                    <a:bodyPr/>
                    <a:lstStyle/>
                    <a:p>
                      <a:pPr marL="0" marR="0" lvl="0" indent="0" algn="just" rtl="0">
                        <a:lnSpc>
                          <a:spcPct val="100000"/>
                        </a:lnSpc>
                        <a:spcBef>
                          <a:spcPts val="0"/>
                        </a:spcBef>
                        <a:spcAft>
                          <a:spcPts val="0"/>
                        </a:spcAft>
                        <a:buClr>
                          <a:srgbClr val="000000"/>
                        </a:buClr>
                        <a:buSzPts val="800"/>
                        <a:buFont typeface="Arial"/>
                        <a:buNone/>
                      </a:pPr>
                      <a:r>
                        <a:rPr lang="en" sz="800" u="none" strike="noStrike" cap="none"/>
                        <a:t>﻿﻿The three most basic amenities required for the survival of a human being are food, shelter and clothing. In today’s tech-savvy generation, the latter two have witnessed a huge scientific boost. Unfortunately, even today, agriculture is considered as more of a man-power oriented field. Most of the farmers are untutored and have little to no scientific knowledge of farming. So, they have to rely on the hit and trial method to learn from experience which leads to wastage of time and resources. Our system focuses on building a predictive model to recommend the most suitable crops to grow in a particular farm based on various parameters. This can be helpful for the farmers to be more productive and competent without wasting any resources by farming the most competent crops.</a:t>
                      </a:r>
                      <a:endParaRPr/>
                    </a:p>
                  </a:txBody>
                  <a:tcPr marL="91450" marR="91450" marT="45725" marB="45725"/>
                </a:tc>
                <a:extLst>
                  <a:ext uri="{0D108BD9-81ED-4DB2-BD59-A6C34878D82A}">
                    <a16:rowId xmlns:a16="http://schemas.microsoft.com/office/drawing/2014/main" val="10002"/>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p29"/>
          <p:cNvPicPr preferRelativeResize="0"/>
          <p:nvPr/>
        </p:nvPicPr>
        <p:blipFill>
          <a:blip r:embed="rId3">
            <a:alphaModFix amt="15000"/>
          </a:blip>
          <a:stretch>
            <a:fillRect/>
          </a:stretch>
        </p:blipFill>
        <p:spPr>
          <a:xfrm>
            <a:off x="-1" y="0"/>
            <a:ext cx="9144003" cy="5143501"/>
          </a:xfrm>
          <a:prstGeom prst="rect">
            <a:avLst/>
          </a:prstGeom>
          <a:noFill/>
          <a:ln>
            <a:noFill/>
          </a:ln>
        </p:spPr>
      </p:pic>
      <p:sp>
        <p:nvSpPr>
          <p:cNvPr id="131" name="Google Shape;131;p29"/>
          <p:cNvSpPr txBox="1">
            <a:spLocks noGrp="1"/>
          </p:cNvSpPr>
          <p:nvPr>
            <p:ph type="title"/>
          </p:nvPr>
        </p:nvSpPr>
        <p:spPr>
          <a:xfrm>
            <a:off x="311700" y="91302"/>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Literature Survey  </a:t>
            </a:r>
            <a:endParaRPr/>
          </a:p>
        </p:txBody>
      </p:sp>
      <p:sp>
        <p:nvSpPr>
          <p:cNvPr id="132" name="Google Shape;132;p2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graphicFrame>
        <p:nvGraphicFramePr>
          <p:cNvPr id="133" name="Google Shape;133;p29"/>
          <p:cNvGraphicFramePr/>
          <p:nvPr/>
        </p:nvGraphicFramePr>
        <p:xfrm>
          <a:off x="311700" y="778603"/>
          <a:ext cx="8520600" cy="3713140"/>
        </p:xfrm>
        <a:graphic>
          <a:graphicData uri="http://schemas.openxmlformats.org/drawingml/2006/table">
            <a:tbl>
              <a:tblPr firstRow="1" bandRow="1">
                <a:noFill/>
                <a:tableStyleId>{997CF938-F7FB-44F5-A7A3-8DBE7DB4AA56}</a:tableStyleId>
              </a:tblPr>
              <a:tblGrid>
                <a:gridCol w="1493450">
                  <a:extLst>
                    <a:ext uri="{9D8B030D-6E8A-4147-A177-3AD203B41FA5}">
                      <a16:colId xmlns:a16="http://schemas.microsoft.com/office/drawing/2014/main" val="20000"/>
                    </a:ext>
                  </a:extLst>
                </a:gridCol>
                <a:gridCol w="859225">
                  <a:extLst>
                    <a:ext uri="{9D8B030D-6E8A-4147-A177-3AD203B41FA5}">
                      <a16:colId xmlns:a16="http://schemas.microsoft.com/office/drawing/2014/main" val="20001"/>
                    </a:ext>
                  </a:extLst>
                </a:gridCol>
                <a:gridCol w="1592325">
                  <a:extLst>
                    <a:ext uri="{9D8B030D-6E8A-4147-A177-3AD203B41FA5}">
                      <a16:colId xmlns:a16="http://schemas.microsoft.com/office/drawing/2014/main" val="20002"/>
                    </a:ext>
                  </a:extLst>
                </a:gridCol>
                <a:gridCol w="4575600">
                  <a:extLst>
                    <a:ext uri="{9D8B030D-6E8A-4147-A177-3AD203B41FA5}">
                      <a16:colId xmlns:a16="http://schemas.microsoft.com/office/drawing/2014/main" val="20003"/>
                    </a:ext>
                  </a:extLst>
                </a:gridCol>
              </a:tblGrid>
              <a:tr h="354675">
                <a:tc>
                  <a:txBody>
                    <a:bodyPr/>
                    <a:lstStyle/>
                    <a:p>
                      <a:pPr marL="0" marR="0" lvl="0" indent="0" algn="ctr" rtl="0">
                        <a:lnSpc>
                          <a:spcPct val="100000"/>
                        </a:lnSpc>
                        <a:spcBef>
                          <a:spcPts val="0"/>
                        </a:spcBef>
                        <a:spcAft>
                          <a:spcPts val="0"/>
                        </a:spcAft>
                        <a:buNone/>
                      </a:pPr>
                      <a:r>
                        <a:rPr lang="en" sz="800" u="none" strike="noStrike" cap="none"/>
                        <a:t>Title of the research paper</a:t>
                      </a:r>
                      <a:endParaRPr/>
                    </a:p>
                  </a:txBody>
                  <a:tcPr marL="91450" marR="91450" marT="45725" marB="45725"/>
                </a:tc>
                <a:tc>
                  <a:txBody>
                    <a:bodyPr/>
                    <a:lstStyle/>
                    <a:p>
                      <a:pPr marL="0" marR="0" lvl="0" indent="0" algn="ctr" rtl="0">
                        <a:lnSpc>
                          <a:spcPct val="100000"/>
                        </a:lnSpc>
                        <a:spcBef>
                          <a:spcPts val="0"/>
                        </a:spcBef>
                        <a:spcAft>
                          <a:spcPts val="0"/>
                        </a:spcAft>
                        <a:buNone/>
                      </a:pPr>
                      <a:r>
                        <a:rPr lang="en" sz="800" u="none" strike="noStrike" cap="none"/>
                        <a:t>Year published</a:t>
                      </a:r>
                      <a:endParaRPr/>
                    </a:p>
                  </a:txBody>
                  <a:tcPr marL="91450" marR="91450" marT="45725" marB="45725"/>
                </a:tc>
                <a:tc>
                  <a:txBody>
                    <a:bodyPr/>
                    <a:lstStyle/>
                    <a:p>
                      <a:pPr marL="0" marR="0" lvl="0" indent="0" algn="ctr" rtl="0">
                        <a:lnSpc>
                          <a:spcPct val="100000"/>
                        </a:lnSpc>
                        <a:spcBef>
                          <a:spcPts val="0"/>
                        </a:spcBef>
                        <a:spcAft>
                          <a:spcPts val="0"/>
                        </a:spcAft>
                        <a:buNone/>
                      </a:pPr>
                      <a:r>
                        <a:rPr lang="en" sz="800" u="none" strike="noStrike" cap="none"/>
                        <a:t>Authors</a:t>
                      </a:r>
                      <a:endParaRPr/>
                    </a:p>
                  </a:txBody>
                  <a:tcPr marL="91450" marR="91450" marT="45725" marB="45725"/>
                </a:tc>
                <a:tc>
                  <a:txBody>
                    <a:bodyPr/>
                    <a:lstStyle/>
                    <a:p>
                      <a:pPr marL="0" marR="0" lvl="0" indent="0" algn="ctr" rtl="0">
                        <a:lnSpc>
                          <a:spcPct val="100000"/>
                        </a:lnSpc>
                        <a:spcBef>
                          <a:spcPts val="0"/>
                        </a:spcBef>
                        <a:spcAft>
                          <a:spcPts val="0"/>
                        </a:spcAft>
                        <a:buNone/>
                      </a:pPr>
                      <a:r>
                        <a:rPr lang="en" sz="800" u="none" strike="noStrike" cap="none"/>
                        <a:t>Abstract</a:t>
                      </a:r>
                      <a:endParaRPr/>
                    </a:p>
                  </a:txBody>
                  <a:tcPr marL="91450" marR="91450" marT="45725" marB="45725"/>
                </a:tc>
                <a:extLst>
                  <a:ext uri="{0D108BD9-81ED-4DB2-BD59-A6C34878D82A}">
                    <a16:rowId xmlns:a16="http://schemas.microsoft.com/office/drawing/2014/main" val="10000"/>
                  </a:ext>
                </a:extLst>
              </a:tr>
              <a:tr h="1460350">
                <a:tc>
                  <a:txBody>
                    <a:bodyPr/>
                    <a:lstStyle/>
                    <a:p>
                      <a:pPr marL="0" marR="0" lvl="0" indent="0" algn="l" rtl="0">
                        <a:lnSpc>
                          <a:spcPct val="100000"/>
                        </a:lnSpc>
                        <a:spcBef>
                          <a:spcPts val="0"/>
                        </a:spcBef>
                        <a:spcAft>
                          <a:spcPts val="0"/>
                        </a:spcAft>
                        <a:buNone/>
                      </a:pPr>
                      <a:r>
                        <a:rPr lang="en" sz="800" u="none" strike="noStrike" cap="none"/>
                        <a:t>﻿Machine Learning based Recommender Systems for Crop Selection: A</a:t>
                      </a:r>
                      <a:endParaRPr/>
                    </a:p>
                    <a:p>
                      <a:pPr marL="0" marR="0" lvl="0" indent="0" algn="l" rtl="0">
                        <a:lnSpc>
                          <a:spcPct val="100000"/>
                        </a:lnSpc>
                        <a:spcBef>
                          <a:spcPts val="0"/>
                        </a:spcBef>
                        <a:spcAft>
                          <a:spcPts val="0"/>
                        </a:spcAft>
                        <a:buNone/>
                      </a:pPr>
                      <a:r>
                        <a:rPr lang="en" sz="800" u="none" strike="noStrike" cap="none"/>
                        <a:t>Systematic Literature Review</a:t>
                      </a:r>
                      <a:endParaRPr/>
                    </a:p>
                    <a:p>
                      <a:pPr marL="0" marR="0" lvl="0" indent="0" algn="l" rtl="0">
                        <a:lnSpc>
                          <a:spcPct val="100000"/>
                        </a:lnSpc>
                        <a:spcBef>
                          <a:spcPts val="0"/>
                        </a:spcBef>
                        <a:spcAft>
                          <a:spcPts val="0"/>
                        </a:spcAft>
                        <a:buNone/>
                      </a:pPr>
                      <a:endParaRPr sz="800" u="none" strike="noStrike" cap="none"/>
                    </a:p>
                    <a:p>
                      <a:pPr marL="0" marR="0" lvl="0" indent="0" algn="l" rtl="0">
                        <a:lnSpc>
                          <a:spcPct val="100000"/>
                        </a:lnSpc>
                        <a:spcBef>
                          <a:spcPts val="0"/>
                        </a:spcBef>
                        <a:spcAft>
                          <a:spcPts val="0"/>
                        </a:spcAft>
                        <a:buNone/>
                      </a:pPr>
                      <a:r>
                        <a:rPr lang="en" sz="800" b="1" u="none" strike="noStrike" cap="none"/>
                        <a:t>A Research Gate Preprint Online Publication</a:t>
                      </a:r>
                      <a:endParaRPr/>
                    </a:p>
                  </a:txBody>
                  <a:tcPr marL="91450" marR="91450" marT="45725" marB="45725"/>
                </a:tc>
                <a:tc>
                  <a:txBody>
                    <a:bodyPr/>
                    <a:lstStyle/>
                    <a:p>
                      <a:pPr marL="0" marR="0" lvl="0" indent="0" algn="l" rtl="0">
                        <a:lnSpc>
                          <a:spcPct val="100000"/>
                        </a:lnSpc>
                        <a:spcBef>
                          <a:spcPts val="0"/>
                        </a:spcBef>
                        <a:spcAft>
                          <a:spcPts val="0"/>
                        </a:spcAft>
                        <a:buNone/>
                      </a:pPr>
                      <a:r>
                        <a:rPr lang="en" sz="800" u="none" strike="noStrike" cap="none"/>
                        <a:t>2022</a:t>
                      </a:r>
                      <a:endParaRPr/>
                    </a:p>
                  </a:txBody>
                  <a:tcPr marL="91450" marR="91450" marT="45725" marB="45725"/>
                </a:tc>
                <a:tc>
                  <a:txBody>
                    <a:bodyPr/>
                    <a:lstStyle/>
                    <a:p>
                      <a:pPr marL="0" marR="0" lvl="0" indent="0" algn="l" rtl="0">
                        <a:lnSpc>
                          <a:spcPct val="100000"/>
                        </a:lnSpc>
                        <a:spcBef>
                          <a:spcPts val="0"/>
                        </a:spcBef>
                        <a:spcAft>
                          <a:spcPts val="0"/>
                        </a:spcAft>
                        <a:buNone/>
                      </a:pPr>
                      <a:r>
                        <a:rPr lang="en" sz="800" b="0" u="none" strike="noStrike" cap="none"/>
                        <a:t>﻿</a:t>
                      </a:r>
                      <a:r>
                        <a:rPr lang="en" sz="800" b="1" u="none" strike="noStrike" cap="none"/>
                        <a:t>Younes OMMANE,</a:t>
                      </a:r>
                      <a:endParaRPr/>
                    </a:p>
                    <a:p>
                      <a:pPr marL="0" marR="0" lvl="0" indent="0" algn="l" rtl="0">
                        <a:lnSpc>
                          <a:spcPct val="100000"/>
                        </a:lnSpc>
                        <a:spcBef>
                          <a:spcPts val="0"/>
                        </a:spcBef>
                        <a:spcAft>
                          <a:spcPts val="0"/>
                        </a:spcAft>
                        <a:buNone/>
                      </a:pPr>
                      <a:r>
                        <a:rPr lang="en" sz="800" b="1" u="none" strike="noStrike" cap="none"/>
                        <a:t>Mohamed Amine RHANBOURI,</a:t>
                      </a:r>
                      <a:endParaRPr/>
                    </a:p>
                    <a:p>
                      <a:pPr marL="0" marR="0" lvl="0" indent="0" algn="l" rtl="0">
                        <a:lnSpc>
                          <a:spcPct val="100000"/>
                        </a:lnSpc>
                        <a:spcBef>
                          <a:spcPts val="0"/>
                        </a:spcBef>
                        <a:spcAft>
                          <a:spcPts val="0"/>
                        </a:spcAft>
                        <a:buNone/>
                      </a:pPr>
                      <a:r>
                        <a:rPr lang="en" sz="800" b="1" u="none" strike="noStrike" cap="none"/>
                        <a:t>Hicham CHOUIKH,</a:t>
                      </a:r>
                      <a:endParaRPr/>
                    </a:p>
                    <a:p>
                      <a:pPr marL="0" marR="0" lvl="0" indent="0" algn="l" rtl="0">
                        <a:lnSpc>
                          <a:spcPct val="100000"/>
                        </a:lnSpc>
                        <a:spcBef>
                          <a:spcPts val="0"/>
                        </a:spcBef>
                        <a:spcAft>
                          <a:spcPts val="0"/>
                        </a:spcAft>
                        <a:buNone/>
                      </a:pPr>
                      <a:r>
                        <a:rPr lang="en" sz="800" b="1" u="none" strike="noStrike" cap="none"/>
                        <a:t>Mourad JBENE,</a:t>
                      </a:r>
                      <a:endParaRPr/>
                    </a:p>
                    <a:p>
                      <a:pPr marL="0" marR="0" lvl="0" indent="0" algn="l" rtl="0">
                        <a:lnSpc>
                          <a:spcPct val="100000"/>
                        </a:lnSpc>
                        <a:spcBef>
                          <a:spcPts val="0"/>
                        </a:spcBef>
                        <a:spcAft>
                          <a:spcPts val="0"/>
                        </a:spcAft>
                        <a:buNone/>
                      </a:pPr>
                      <a:r>
                        <a:rPr lang="en" sz="800" b="1" u="none" strike="noStrike" cap="none"/>
                        <a:t>Ikram CHAIRI</a:t>
                      </a:r>
                      <a:endParaRPr/>
                    </a:p>
                    <a:p>
                      <a:pPr marL="0" marR="0" lvl="0" indent="0" algn="l" rtl="0">
                        <a:lnSpc>
                          <a:spcPct val="100000"/>
                        </a:lnSpc>
                        <a:spcBef>
                          <a:spcPts val="0"/>
                        </a:spcBef>
                        <a:spcAft>
                          <a:spcPts val="0"/>
                        </a:spcAft>
                        <a:buNone/>
                      </a:pPr>
                      <a:endParaRPr sz="800" b="1" u="none" strike="noStrike" cap="none"/>
                    </a:p>
                    <a:p>
                      <a:pPr marL="0" marR="0" lvl="0" indent="0" algn="l" rtl="0">
                        <a:lnSpc>
                          <a:spcPct val="100000"/>
                        </a:lnSpc>
                        <a:spcBef>
                          <a:spcPts val="0"/>
                        </a:spcBef>
                        <a:spcAft>
                          <a:spcPts val="0"/>
                        </a:spcAft>
                        <a:buNone/>
                      </a:pPr>
                      <a:r>
                        <a:rPr lang="en" sz="800" b="0" u="none" strike="noStrike" cap="none"/>
                        <a:t>Université Mohammed VI Polytechnique</a:t>
                      </a:r>
                      <a:endParaRPr/>
                    </a:p>
                  </a:txBody>
                  <a:tcPr marL="91450" marR="91450" marT="45725" marB="45725"/>
                </a:tc>
                <a:tc>
                  <a:txBody>
                    <a:bodyPr/>
                    <a:lstStyle/>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Choosing an appropriate crop for a given farm is a difficult decision including a plethora of variables that influence the final yield. Experts are frequently consulted to assist farmers with CS; but, as this alternative is time consuming and expensive, it is not available to many farms. The use of recommender systems (RSs) in agricultural management has recently brought some captivating and promising results. We propose a systematic literature review (SLR) in this article to find and provide the most relevant and high-quality publications ad- dressing the crop recommendation (CR) question. The core concept of this SLR is inspired from the guidelines of PRISMA 2020.The different CR approaches are discussed, as well as all the most important input features for recommendation, which are determined and classified. We also identified some of the biggest hurdles to using CR in agriculture. Besides, we made an inventory of the most used techniques for CR. Further, we made an inventory of evaluation criteria and evaluation approaches.</a:t>
                      </a:r>
                      <a:endParaRPr sz="300" u="none" strike="noStrike" cap="none"/>
                    </a:p>
                  </a:txBody>
                  <a:tcPr marL="91450" marR="91450" marT="45725" marB="45725"/>
                </a:tc>
                <a:extLst>
                  <a:ext uri="{0D108BD9-81ED-4DB2-BD59-A6C34878D82A}">
                    <a16:rowId xmlns:a16="http://schemas.microsoft.com/office/drawing/2014/main" val="10001"/>
                  </a:ext>
                </a:extLst>
              </a:tr>
              <a:tr h="1803975">
                <a:tc>
                  <a:txBody>
                    <a:bodyPr/>
                    <a:lstStyle/>
                    <a:p>
                      <a:pPr marL="0" marR="0" lvl="0" indent="0" algn="l" rtl="0">
                        <a:lnSpc>
                          <a:spcPct val="100000"/>
                        </a:lnSpc>
                        <a:spcBef>
                          <a:spcPts val="0"/>
                        </a:spcBef>
                        <a:spcAft>
                          <a:spcPts val="0"/>
                        </a:spcAft>
                        <a:buNone/>
                      </a:pPr>
                      <a:r>
                        <a:rPr lang="en" sz="800" b="0" u="none" strike="noStrike" cap="none"/>
                        <a:t>﻿Crop Recommendation System</a:t>
                      </a:r>
                      <a:endParaRPr/>
                    </a:p>
                    <a:p>
                      <a:pPr marL="0" marR="0" lvl="0" indent="0" algn="l" rtl="0">
                        <a:lnSpc>
                          <a:spcPct val="100000"/>
                        </a:lnSpc>
                        <a:spcBef>
                          <a:spcPts val="0"/>
                        </a:spcBef>
                        <a:spcAft>
                          <a:spcPts val="0"/>
                        </a:spcAft>
                        <a:buNone/>
                      </a:pPr>
                      <a:endParaRPr sz="800" b="1" u="none" strike="noStrike" cap="none"/>
                    </a:p>
                    <a:p>
                      <a:pPr marL="0" marR="0" lvl="0" indent="0" algn="l" rtl="0">
                        <a:lnSpc>
                          <a:spcPct val="100000"/>
                        </a:lnSpc>
                        <a:spcBef>
                          <a:spcPts val="0"/>
                        </a:spcBef>
                        <a:spcAft>
                          <a:spcPts val="0"/>
                        </a:spcAft>
                        <a:buNone/>
                      </a:pPr>
                      <a:r>
                        <a:rPr lang="en" sz="800" b="1" u="none" strike="noStrike" cap="none"/>
                        <a:t>﻿International Journal of Computer Applications (0975 – 8887)</a:t>
                      </a:r>
                      <a:endParaRPr/>
                    </a:p>
                    <a:p>
                      <a:pPr marL="0" marR="0" lvl="0" indent="0" algn="l" rtl="0">
                        <a:lnSpc>
                          <a:spcPct val="100000"/>
                        </a:lnSpc>
                        <a:spcBef>
                          <a:spcPts val="0"/>
                        </a:spcBef>
                        <a:spcAft>
                          <a:spcPts val="0"/>
                        </a:spcAft>
                        <a:buNone/>
                      </a:pPr>
                      <a:endParaRPr sz="800" b="1" u="none" strike="noStrike" cap="none"/>
                    </a:p>
                    <a:p>
                      <a:pPr marL="0" marR="0" lvl="0" indent="0" algn="l" rtl="0">
                        <a:lnSpc>
                          <a:spcPct val="100000"/>
                        </a:lnSpc>
                        <a:spcBef>
                          <a:spcPts val="0"/>
                        </a:spcBef>
                        <a:spcAft>
                          <a:spcPts val="0"/>
                        </a:spcAft>
                        <a:buNone/>
                      </a:pPr>
                      <a:r>
                        <a:rPr lang="en" sz="800" b="1" u="none" strike="noStrike" cap="none"/>
                        <a:t>Volume 175– No. 22, October 2020</a:t>
                      </a:r>
                      <a:endParaRPr/>
                    </a:p>
                  </a:txBody>
                  <a:tcPr marL="91450" marR="91450" marT="45725" marB="45725"/>
                </a:tc>
                <a:tc>
                  <a:txBody>
                    <a:bodyPr/>
                    <a:lstStyle/>
                    <a:p>
                      <a:pPr marL="0" marR="0" lvl="0" indent="0" algn="l" rtl="0">
                        <a:lnSpc>
                          <a:spcPct val="100000"/>
                        </a:lnSpc>
                        <a:spcBef>
                          <a:spcPts val="0"/>
                        </a:spcBef>
                        <a:spcAft>
                          <a:spcPts val="0"/>
                        </a:spcAft>
                        <a:buNone/>
                      </a:pPr>
                      <a:r>
                        <a:rPr lang="en" sz="800" u="none" strike="noStrike" cap="none"/>
                        <a:t>2020</a:t>
                      </a:r>
                      <a:endParaRPr/>
                    </a:p>
                  </a:txBody>
                  <a:tcPr marL="91450" marR="91450" marT="45725" marB="45725"/>
                </a:tc>
                <a:tc>
                  <a:txBody>
                    <a:bodyPr/>
                    <a:lstStyle/>
                    <a:p>
                      <a:pPr marL="0" marR="0" lvl="0" indent="0" algn="l" rtl="0">
                        <a:lnSpc>
                          <a:spcPct val="100000"/>
                        </a:lnSpc>
                        <a:spcBef>
                          <a:spcPts val="0"/>
                        </a:spcBef>
                        <a:spcAft>
                          <a:spcPts val="0"/>
                        </a:spcAft>
                        <a:buNone/>
                      </a:pPr>
                      <a:r>
                        <a:rPr lang="en" sz="800" b="1" u="none" strike="noStrike" cap="none"/>
                        <a:t>﻿Pradeepa Bandara,</a:t>
                      </a:r>
                      <a:endParaRPr/>
                    </a:p>
                    <a:p>
                      <a:pPr marL="0" marR="0" lvl="0" indent="0" algn="l" rtl="0">
                        <a:lnSpc>
                          <a:spcPct val="100000"/>
                        </a:lnSpc>
                        <a:spcBef>
                          <a:spcPts val="0"/>
                        </a:spcBef>
                        <a:spcAft>
                          <a:spcPts val="0"/>
                        </a:spcAft>
                        <a:buNone/>
                      </a:pPr>
                      <a:r>
                        <a:rPr lang="en" sz="800" b="1" u="none" strike="noStrike" cap="none"/>
                        <a:t>Thilini Weerasooriya,</a:t>
                      </a:r>
                      <a:endParaRPr/>
                    </a:p>
                    <a:p>
                      <a:pPr marL="0" marR="0" lvl="0" indent="0" algn="l" rtl="0">
                        <a:lnSpc>
                          <a:spcPct val="100000"/>
                        </a:lnSpc>
                        <a:spcBef>
                          <a:spcPts val="0"/>
                        </a:spcBef>
                        <a:spcAft>
                          <a:spcPts val="0"/>
                        </a:spcAft>
                        <a:buNone/>
                      </a:pPr>
                      <a:r>
                        <a:rPr lang="en" sz="800" b="1" u="none" strike="noStrike" cap="none"/>
                        <a:t>Ruchirawya T.H.,</a:t>
                      </a:r>
                      <a:endParaRPr/>
                    </a:p>
                    <a:p>
                      <a:pPr marL="0" marR="0" lvl="0" indent="0" algn="l" rtl="0">
                        <a:lnSpc>
                          <a:spcPct val="100000"/>
                        </a:lnSpc>
                        <a:spcBef>
                          <a:spcPts val="0"/>
                        </a:spcBef>
                        <a:spcAft>
                          <a:spcPts val="0"/>
                        </a:spcAft>
                        <a:buNone/>
                      </a:pPr>
                      <a:r>
                        <a:rPr lang="en" sz="800" b="1" u="none" strike="noStrike" cap="none"/>
                        <a:t>W.J.M. Nanayakkara,</a:t>
                      </a:r>
                      <a:endParaRPr/>
                    </a:p>
                    <a:p>
                      <a:pPr marL="0" marR="0" lvl="0" indent="0" algn="l" rtl="0">
                        <a:lnSpc>
                          <a:spcPct val="100000"/>
                        </a:lnSpc>
                        <a:spcBef>
                          <a:spcPts val="0"/>
                        </a:spcBef>
                        <a:spcAft>
                          <a:spcPts val="0"/>
                        </a:spcAft>
                        <a:buNone/>
                      </a:pPr>
                      <a:r>
                        <a:rPr lang="en" sz="800" b="1" u="none" strike="noStrike" cap="none"/>
                        <a:t>Dimantha M.A.C,</a:t>
                      </a:r>
                      <a:endParaRPr/>
                    </a:p>
                    <a:p>
                      <a:pPr marL="0" marR="0" lvl="0" indent="0" algn="l" rtl="0">
                        <a:lnSpc>
                          <a:spcPct val="100000"/>
                        </a:lnSpc>
                        <a:spcBef>
                          <a:spcPts val="0"/>
                        </a:spcBef>
                        <a:spcAft>
                          <a:spcPts val="0"/>
                        </a:spcAft>
                        <a:buNone/>
                      </a:pPr>
                      <a:r>
                        <a:rPr lang="en" sz="800" b="1" u="none" strike="noStrike" cap="none"/>
                        <a:t>Pabasara M.G.P.</a:t>
                      </a:r>
                      <a:endParaRPr/>
                    </a:p>
                    <a:p>
                      <a:pPr marL="0" marR="0" lvl="0" indent="0" algn="l" rtl="0">
                        <a:lnSpc>
                          <a:spcPct val="100000"/>
                        </a:lnSpc>
                        <a:spcBef>
                          <a:spcPts val="0"/>
                        </a:spcBef>
                        <a:spcAft>
                          <a:spcPts val="0"/>
                        </a:spcAft>
                        <a:buNone/>
                      </a:pPr>
                      <a:endParaRPr sz="800" u="none" strike="noStrike" cap="none"/>
                    </a:p>
                    <a:p>
                      <a:pPr marL="0" marR="0" lvl="0" indent="0" algn="l" rtl="0">
                        <a:lnSpc>
                          <a:spcPct val="100000"/>
                        </a:lnSpc>
                        <a:spcBef>
                          <a:spcPts val="0"/>
                        </a:spcBef>
                        <a:spcAft>
                          <a:spcPts val="0"/>
                        </a:spcAft>
                        <a:buNone/>
                      </a:pPr>
                      <a:r>
                        <a:rPr lang="en" sz="800" b="0" u="none" strike="noStrike" cap="none"/>
                        <a:t>Sri Lanka Institute of Information Technology, Sri Lanka</a:t>
                      </a:r>
                      <a:endParaRPr/>
                    </a:p>
                  </a:txBody>
                  <a:tcPr marL="91450" marR="91450" marT="45725" marB="45725"/>
                </a:tc>
                <a:tc>
                  <a:txBody>
                    <a:bodyPr/>
                    <a:lstStyle/>
                    <a:p>
                      <a:pPr marL="0" marR="0" lvl="0" indent="0" algn="just" rtl="0">
                        <a:lnSpc>
                          <a:spcPct val="100000"/>
                        </a:lnSpc>
                        <a:spcBef>
                          <a:spcPts val="0"/>
                        </a:spcBef>
                        <a:spcAft>
                          <a:spcPts val="0"/>
                        </a:spcAft>
                        <a:buClr>
                          <a:srgbClr val="000000"/>
                        </a:buClr>
                        <a:buSzPts val="800"/>
                        <a:buFont typeface="Arial"/>
                        <a:buNone/>
                      </a:pPr>
                      <a:r>
                        <a:rPr lang="en" sz="800" u="none" strike="noStrike" cap="none"/>
                        <a:t>﻿Recommendation system through integrated models of collecting environmental factors using Arduino microcontrollers, Machine learning techniques such as Naïve Bayes (Multinomial) and Support Vector Machine (SVM), Unsupervised machine learning algorithm such as K-Means Clustering and also Natural Language Processing (Sentiment Analysis) concerned with the Artificial Intelligence to recommend a crop for the selected land with site-specific parameters with high accuracy and efficiency. It has been a major problem to identify what to grow, any man has adequate space in the owner’s land. Not only domestic lands but also for farming lands. Why it has become a problem is that environmental factors such as temperature, water levels, and soil conditions are uncertain as they change from time to time. Due to these problems, this solution of crop recommendation system predicts the user, what crop type would be the most suitable for the selected area by collecting the environmental factors for plant growth and processing them with the trained sub-models of the main of the system.</a:t>
                      </a:r>
                      <a:endParaRPr/>
                    </a:p>
                  </a:txBody>
                  <a:tcPr marL="91450" marR="91450" marT="45725" marB="45725"/>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30"/>
          <p:cNvPicPr preferRelativeResize="0"/>
          <p:nvPr/>
        </p:nvPicPr>
        <p:blipFill>
          <a:blip r:embed="rId3">
            <a:alphaModFix amt="15000"/>
          </a:blip>
          <a:stretch>
            <a:fillRect/>
          </a:stretch>
        </p:blipFill>
        <p:spPr>
          <a:xfrm>
            <a:off x="-1" y="0"/>
            <a:ext cx="9143997" cy="5143501"/>
          </a:xfrm>
          <a:prstGeom prst="rect">
            <a:avLst/>
          </a:prstGeom>
          <a:noFill/>
          <a:ln>
            <a:noFill/>
          </a:ln>
        </p:spPr>
      </p:pic>
      <p:sp>
        <p:nvSpPr>
          <p:cNvPr id="139" name="Google Shape;139;p30"/>
          <p:cNvSpPr txBox="1">
            <a:spLocks noGrp="1"/>
          </p:cNvSpPr>
          <p:nvPr>
            <p:ph type="title"/>
          </p:nvPr>
        </p:nvSpPr>
        <p:spPr>
          <a:xfrm>
            <a:off x="311700" y="91302"/>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t>Literature Survey  </a:t>
            </a:r>
            <a:endParaRPr/>
          </a:p>
        </p:txBody>
      </p:sp>
      <p:graphicFrame>
        <p:nvGraphicFramePr>
          <p:cNvPr id="140" name="Google Shape;140;p30"/>
          <p:cNvGraphicFramePr/>
          <p:nvPr/>
        </p:nvGraphicFramePr>
        <p:xfrm>
          <a:off x="311700" y="1624702"/>
          <a:ext cx="8520600" cy="2020940"/>
        </p:xfrm>
        <a:graphic>
          <a:graphicData uri="http://schemas.openxmlformats.org/drawingml/2006/table">
            <a:tbl>
              <a:tblPr firstRow="1" bandRow="1">
                <a:noFill/>
                <a:tableStyleId>{997CF938-F7FB-44F5-A7A3-8DBE7DB4AA56}</a:tableStyleId>
              </a:tblPr>
              <a:tblGrid>
                <a:gridCol w="1493450">
                  <a:extLst>
                    <a:ext uri="{9D8B030D-6E8A-4147-A177-3AD203B41FA5}">
                      <a16:colId xmlns:a16="http://schemas.microsoft.com/office/drawing/2014/main" val="20000"/>
                    </a:ext>
                  </a:extLst>
                </a:gridCol>
                <a:gridCol w="859225">
                  <a:extLst>
                    <a:ext uri="{9D8B030D-6E8A-4147-A177-3AD203B41FA5}">
                      <a16:colId xmlns:a16="http://schemas.microsoft.com/office/drawing/2014/main" val="20001"/>
                    </a:ext>
                  </a:extLst>
                </a:gridCol>
                <a:gridCol w="1592325">
                  <a:extLst>
                    <a:ext uri="{9D8B030D-6E8A-4147-A177-3AD203B41FA5}">
                      <a16:colId xmlns:a16="http://schemas.microsoft.com/office/drawing/2014/main" val="20002"/>
                    </a:ext>
                  </a:extLst>
                </a:gridCol>
                <a:gridCol w="4575600">
                  <a:extLst>
                    <a:ext uri="{9D8B030D-6E8A-4147-A177-3AD203B41FA5}">
                      <a16:colId xmlns:a16="http://schemas.microsoft.com/office/drawing/2014/main" val="20003"/>
                    </a:ext>
                  </a:extLst>
                </a:gridCol>
              </a:tblGrid>
              <a:tr h="311325">
                <a:tc>
                  <a:txBody>
                    <a:bodyPr/>
                    <a:lstStyle/>
                    <a:p>
                      <a:pPr marL="0" marR="0" lvl="0" indent="0" algn="ctr" rtl="0">
                        <a:lnSpc>
                          <a:spcPct val="100000"/>
                        </a:lnSpc>
                        <a:spcBef>
                          <a:spcPts val="0"/>
                        </a:spcBef>
                        <a:spcAft>
                          <a:spcPts val="0"/>
                        </a:spcAft>
                        <a:buNone/>
                      </a:pPr>
                      <a:r>
                        <a:rPr lang="en" sz="800" u="none" strike="noStrike" cap="none"/>
                        <a:t>Title of the research paper</a:t>
                      </a:r>
                      <a:endParaRPr/>
                    </a:p>
                  </a:txBody>
                  <a:tcPr marL="91450" marR="91450" marT="45725" marB="45725"/>
                </a:tc>
                <a:tc>
                  <a:txBody>
                    <a:bodyPr/>
                    <a:lstStyle/>
                    <a:p>
                      <a:pPr marL="0" marR="0" lvl="0" indent="0" algn="ctr" rtl="0">
                        <a:lnSpc>
                          <a:spcPct val="100000"/>
                        </a:lnSpc>
                        <a:spcBef>
                          <a:spcPts val="0"/>
                        </a:spcBef>
                        <a:spcAft>
                          <a:spcPts val="0"/>
                        </a:spcAft>
                        <a:buNone/>
                      </a:pPr>
                      <a:r>
                        <a:rPr lang="en" sz="800" u="none" strike="noStrike" cap="none"/>
                        <a:t>Year published</a:t>
                      </a:r>
                      <a:endParaRPr/>
                    </a:p>
                  </a:txBody>
                  <a:tcPr marL="91450" marR="91450" marT="45725" marB="45725"/>
                </a:tc>
                <a:tc>
                  <a:txBody>
                    <a:bodyPr/>
                    <a:lstStyle/>
                    <a:p>
                      <a:pPr marL="0" marR="0" lvl="0" indent="0" algn="ctr" rtl="0">
                        <a:lnSpc>
                          <a:spcPct val="100000"/>
                        </a:lnSpc>
                        <a:spcBef>
                          <a:spcPts val="0"/>
                        </a:spcBef>
                        <a:spcAft>
                          <a:spcPts val="0"/>
                        </a:spcAft>
                        <a:buNone/>
                      </a:pPr>
                      <a:r>
                        <a:rPr lang="en" sz="800" u="none" strike="noStrike" cap="none"/>
                        <a:t>Authors</a:t>
                      </a:r>
                      <a:endParaRPr/>
                    </a:p>
                  </a:txBody>
                  <a:tcPr marL="91450" marR="91450" marT="45725" marB="45725"/>
                </a:tc>
                <a:tc>
                  <a:txBody>
                    <a:bodyPr/>
                    <a:lstStyle/>
                    <a:p>
                      <a:pPr marL="0" marR="0" lvl="0" indent="0" algn="ctr" rtl="0">
                        <a:lnSpc>
                          <a:spcPct val="100000"/>
                        </a:lnSpc>
                        <a:spcBef>
                          <a:spcPts val="0"/>
                        </a:spcBef>
                        <a:spcAft>
                          <a:spcPts val="0"/>
                        </a:spcAft>
                        <a:buNone/>
                      </a:pPr>
                      <a:r>
                        <a:rPr lang="en" sz="800" u="none" strike="noStrike" cap="none"/>
                        <a:t>Abstract</a:t>
                      </a:r>
                      <a:endParaRPr/>
                    </a:p>
                  </a:txBody>
                  <a:tcPr marL="91450" marR="91450" marT="45725" marB="45725"/>
                </a:tc>
                <a:extLst>
                  <a:ext uri="{0D108BD9-81ED-4DB2-BD59-A6C34878D82A}">
                    <a16:rowId xmlns:a16="http://schemas.microsoft.com/office/drawing/2014/main" val="10000"/>
                  </a:ext>
                </a:extLst>
              </a:tr>
              <a:tr h="1685650">
                <a:tc>
                  <a:txBody>
                    <a:bodyPr/>
                    <a:lstStyle/>
                    <a:p>
                      <a:pPr marL="0" marR="0" lvl="0" indent="0" algn="l" rtl="0">
                        <a:lnSpc>
                          <a:spcPct val="100000"/>
                        </a:lnSpc>
                        <a:spcBef>
                          <a:spcPts val="0"/>
                        </a:spcBef>
                        <a:spcAft>
                          <a:spcPts val="0"/>
                        </a:spcAft>
                        <a:buNone/>
                      </a:pPr>
                      <a:r>
                        <a:rPr lang="en" sz="800" u="none" strike="noStrike" cap="none"/>
                        <a:t>﻿Using Deep Learning for</a:t>
                      </a:r>
                      <a:endParaRPr/>
                    </a:p>
                    <a:p>
                      <a:pPr marL="0" marR="0" lvl="0" indent="0" algn="l" rtl="0">
                        <a:lnSpc>
                          <a:spcPct val="100000"/>
                        </a:lnSpc>
                        <a:spcBef>
                          <a:spcPts val="0"/>
                        </a:spcBef>
                        <a:spcAft>
                          <a:spcPts val="0"/>
                        </a:spcAft>
                        <a:buNone/>
                      </a:pPr>
                      <a:r>
                        <a:rPr lang="en" sz="800" u="none" strike="noStrike" cap="none"/>
                        <a:t>Image-Based Plant Disease</a:t>
                      </a:r>
                      <a:endParaRPr/>
                    </a:p>
                    <a:p>
                      <a:pPr marL="0" marR="0" lvl="0" indent="0" algn="l" rtl="0">
                        <a:lnSpc>
                          <a:spcPct val="100000"/>
                        </a:lnSpc>
                        <a:spcBef>
                          <a:spcPts val="0"/>
                        </a:spcBef>
                        <a:spcAft>
                          <a:spcPts val="0"/>
                        </a:spcAft>
                        <a:buNone/>
                      </a:pPr>
                      <a:r>
                        <a:rPr lang="en" sz="800" u="none" strike="noStrike" cap="none"/>
                        <a:t>Detection</a:t>
                      </a:r>
                      <a:endParaRPr/>
                    </a:p>
                    <a:p>
                      <a:pPr marL="0" marR="0" lvl="0" indent="0" algn="l" rtl="0">
                        <a:lnSpc>
                          <a:spcPct val="100000"/>
                        </a:lnSpc>
                        <a:spcBef>
                          <a:spcPts val="0"/>
                        </a:spcBef>
                        <a:spcAft>
                          <a:spcPts val="0"/>
                        </a:spcAft>
                        <a:buNone/>
                      </a:pPr>
                      <a:endParaRPr sz="800" u="none" strike="noStrike" cap="none"/>
                    </a:p>
                    <a:p>
                      <a:pPr marL="0" marR="0" lvl="0" indent="0" algn="l" rtl="0">
                        <a:lnSpc>
                          <a:spcPct val="100000"/>
                        </a:lnSpc>
                        <a:spcBef>
                          <a:spcPts val="0"/>
                        </a:spcBef>
                        <a:spcAft>
                          <a:spcPts val="0"/>
                        </a:spcAft>
                        <a:buNone/>
                      </a:pPr>
                      <a:r>
                        <a:rPr lang="en" sz="800" b="1" u="none" strike="noStrike" cap="none"/>
                        <a:t>Frontiers in Plant Science Online Publication</a:t>
                      </a:r>
                      <a:endParaRPr/>
                    </a:p>
                  </a:txBody>
                  <a:tcPr marL="91450" marR="91450" marT="45725" marB="45725"/>
                </a:tc>
                <a:tc>
                  <a:txBody>
                    <a:bodyPr/>
                    <a:lstStyle/>
                    <a:p>
                      <a:pPr marL="0" marR="0" lvl="0" indent="0" algn="l" rtl="0">
                        <a:lnSpc>
                          <a:spcPct val="100000"/>
                        </a:lnSpc>
                        <a:spcBef>
                          <a:spcPts val="0"/>
                        </a:spcBef>
                        <a:spcAft>
                          <a:spcPts val="0"/>
                        </a:spcAft>
                        <a:buNone/>
                      </a:pPr>
                      <a:r>
                        <a:rPr lang="en" sz="800" u="none" strike="noStrike" cap="none"/>
                        <a:t>2019</a:t>
                      </a:r>
                      <a:endParaRPr/>
                    </a:p>
                  </a:txBody>
                  <a:tcPr marL="91450" marR="91450" marT="45725" marB="45725"/>
                </a:tc>
                <a:tc>
                  <a:txBody>
                    <a:bodyPr/>
                    <a:lstStyle/>
                    <a:p>
                      <a:pPr marL="0" marR="0" lvl="0" indent="0" algn="l" rtl="0">
                        <a:lnSpc>
                          <a:spcPct val="100000"/>
                        </a:lnSpc>
                        <a:spcBef>
                          <a:spcPts val="0"/>
                        </a:spcBef>
                        <a:spcAft>
                          <a:spcPts val="0"/>
                        </a:spcAft>
                        <a:buNone/>
                      </a:pPr>
                      <a:r>
                        <a:rPr lang="en" sz="800" b="0" u="none" strike="noStrike" cap="none"/>
                        <a:t>﻿</a:t>
                      </a:r>
                      <a:r>
                        <a:rPr lang="en" sz="800" b="1" u="none" strike="noStrike" cap="none"/>
                        <a:t>﻿Sharada P. Mohanty, David P. Hughes, and Marcel Salathé</a:t>
                      </a:r>
                      <a:endParaRPr sz="800" b="1" u="none" strike="noStrike" cap="none"/>
                    </a:p>
                    <a:p>
                      <a:pPr marL="0" marR="0" lvl="0" indent="0" algn="l" rtl="0">
                        <a:lnSpc>
                          <a:spcPct val="100000"/>
                        </a:lnSpc>
                        <a:spcBef>
                          <a:spcPts val="0"/>
                        </a:spcBef>
                        <a:spcAft>
                          <a:spcPts val="0"/>
                        </a:spcAft>
                        <a:buNone/>
                      </a:pPr>
                      <a:endParaRPr sz="800" b="0" u="none" strike="noStrike" cap="none"/>
                    </a:p>
                    <a:p>
                      <a:pPr marL="0" marR="0" lvl="0" indent="0" algn="l" rtl="0">
                        <a:lnSpc>
                          <a:spcPct val="100000"/>
                        </a:lnSpc>
                        <a:spcBef>
                          <a:spcPts val="0"/>
                        </a:spcBef>
                        <a:spcAft>
                          <a:spcPts val="0"/>
                        </a:spcAft>
                        <a:buNone/>
                      </a:pPr>
                      <a:r>
                        <a:rPr lang="en" sz="800" b="0" u="none" strike="noStrike" cap="none"/>
                        <a:t>﻿Digital Epidemiology Lab, EPFL, Geneva, Switzerland, School of Life Sciences, EPFL, Lausanne, Switzerland.</a:t>
                      </a:r>
                      <a:endParaRPr/>
                    </a:p>
                  </a:txBody>
                  <a:tcPr marL="91450" marR="91450" marT="45725" marB="45725"/>
                </a:tc>
                <a:tc>
                  <a:txBody>
                    <a:bodyPr/>
                    <a:lstStyle/>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﻿﻿Crop diseases are a major threat to food security, but their rapid identification</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remains difficult in many parts of the world due to the lack of the necessary</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infrastructure. The combination of increasing global smartphone penetration and recent</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advances in computer vision made possible by deep learning has paved the way for</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smartphone-assisted disease diagnosis. Using a public dataset of 54,306 images of</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diseased and healthy plant leaves collected under controlled conditions, we train a deep</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convolutional neural network to identify 14 crop species and 26 diseases (or absence</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thereof). The trained model achieves an accuracy of 99.35% on a held-out test set,</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demonstrating the feasibility of this approach. Overall, the approach of training deep</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learning models on increasingly large and publicly available image datasets presents</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a clear path toward smartphone-assisted crop disease diagnosis on a massive global</a:t>
                      </a:r>
                      <a:endParaRPr/>
                    </a:p>
                    <a:p>
                      <a:pPr marL="0" marR="0" lvl="0" indent="0" algn="just" rtl="0">
                        <a:lnSpc>
                          <a:spcPct val="100000"/>
                        </a:lnSpc>
                        <a:spcBef>
                          <a:spcPts val="0"/>
                        </a:spcBef>
                        <a:spcAft>
                          <a:spcPts val="0"/>
                        </a:spcAft>
                        <a:buNone/>
                      </a:pPr>
                      <a:r>
                        <a:rPr lang="en" sz="800" b="0" i="0" u="none" strike="noStrike" cap="none">
                          <a:solidFill>
                            <a:schemeClr val="dk1"/>
                          </a:solidFill>
                          <a:latin typeface="Arial"/>
                          <a:ea typeface="Arial"/>
                          <a:cs typeface="Arial"/>
                          <a:sym typeface="Arial"/>
                        </a:rPr>
                        <a:t>scale.</a:t>
                      </a:r>
                      <a:endParaRPr sz="300" u="none" strike="noStrike" cap="none"/>
                    </a:p>
                  </a:txBody>
                  <a:tcPr marL="91450" marR="91450" marT="45725" marB="45725"/>
                </a:tc>
                <a:extLst>
                  <a:ext uri="{0D108BD9-81ED-4DB2-BD59-A6C34878D82A}">
                    <a16:rowId xmlns:a16="http://schemas.microsoft.com/office/drawing/2014/main" val="10001"/>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31"/>
          <p:cNvPicPr preferRelativeResize="0"/>
          <p:nvPr/>
        </p:nvPicPr>
        <p:blipFill>
          <a:blip r:embed="rId3">
            <a:alphaModFix amt="15000"/>
          </a:blip>
          <a:stretch>
            <a:fillRect/>
          </a:stretch>
        </p:blipFill>
        <p:spPr>
          <a:xfrm>
            <a:off x="0" y="0"/>
            <a:ext cx="9144000" cy="5143500"/>
          </a:xfrm>
          <a:prstGeom prst="rect">
            <a:avLst/>
          </a:prstGeom>
          <a:noFill/>
          <a:ln>
            <a:noFill/>
          </a:ln>
        </p:spPr>
      </p:pic>
      <p:sp>
        <p:nvSpPr>
          <p:cNvPr id="146" name="Google Shape;146;p3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latin typeface="Arial"/>
                <a:ea typeface="Arial"/>
                <a:cs typeface="Arial"/>
                <a:sym typeface="Arial"/>
              </a:rPr>
              <a:t>Objective</a:t>
            </a:r>
            <a:endParaRPr>
              <a:latin typeface="Arial"/>
              <a:ea typeface="Arial"/>
              <a:cs typeface="Arial"/>
              <a:sym typeface="Arial"/>
            </a:endParaRPr>
          </a:p>
        </p:txBody>
      </p:sp>
      <p:sp>
        <p:nvSpPr>
          <p:cNvPr id="147" name="Google Shape;147;p31"/>
          <p:cNvSpPr txBox="1">
            <a:spLocks noGrp="1"/>
          </p:cNvSpPr>
          <p:nvPr>
            <p:ph type="body" idx="1"/>
          </p:nvPr>
        </p:nvSpPr>
        <p:spPr>
          <a:xfrm>
            <a:off x="311700" y="1152475"/>
            <a:ext cx="8520600" cy="3324932"/>
          </a:xfrm>
          <a:prstGeom prst="rect">
            <a:avLst/>
          </a:prstGeom>
          <a:noFill/>
          <a:ln>
            <a:noFill/>
          </a:ln>
        </p:spPr>
        <p:txBody>
          <a:bodyPr spcFirstLastPara="1" wrap="square" lIns="91425" tIns="91425" rIns="91425" bIns="91425" anchor="t" anchorCtr="0">
            <a:noAutofit/>
          </a:bodyPr>
          <a:lstStyle/>
          <a:p>
            <a:pPr marL="342900" lvl="0" indent="-342900" algn="just" rtl="0">
              <a:lnSpc>
                <a:spcPct val="150000"/>
              </a:lnSpc>
              <a:spcBef>
                <a:spcPts val="0"/>
              </a:spcBef>
              <a:spcAft>
                <a:spcPts val="0"/>
              </a:spcAft>
              <a:buClr>
                <a:schemeClr val="dk1"/>
              </a:buClr>
              <a:buSzPts val="1800"/>
              <a:buFont typeface="Arial"/>
              <a:buAutoNum type="arabicPeriod"/>
            </a:pPr>
            <a:r>
              <a:rPr lang="en" sz="1300">
                <a:solidFill>
                  <a:schemeClr val="dk1"/>
                </a:solidFill>
                <a:latin typeface="Arial"/>
                <a:ea typeface="Arial"/>
                <a:cs typeface="Arial"/>
                <a:sym typeface="Arial"/>
              </a:rPr>
              <a:t>﻿</a:t>
            </a:r>
            <a:r>
              <a:rPr lang="en" sz="1400">
                <a:solidFill>
                  <a:schemeClr val="dk1"/>
                </a:solidFill>
                <a:latin typeface="Arial"/>
                <a:ea typeface="Arial"/>
                <a:cs typeface="Arial"/>
                <a:sym typeface="Arial"/>
              </a:rPr>
              <a:t>To provide a single place to access help for crop related problems, the causes, and how to cure them, thus providing a solution-based approach.</a:t>
            </a:r>
            <a:endParaRPr>
              <a:solidFill>
                <a:schemeClr val="dk1"/>
              </a:solidFill>
            </a:endParaRPr>
          </a:p>
          <a:p>
            <a:pPr marL="342900" lvl="0" indent="-342900" algn="just" rtl="0">
              <a:lnSpc>
                <a:spcPct val="150000"/>
              </a:lnSpc>
              <a:spcBef>
                <a:spcPts val="1200"/>
              </a:spcBef>
              <a:spcAft>
                <a:spcPts val="0"/>
              </a:spcAft>
              <a:buClr>
                <a:schemeClr val="dk1"/>
              </a:buClr>
              <a:buSzPts val="1800"/>
              <a:buFont typeface="Arial"/>
              <a:buAutoNum type="arabicPeriod"/>
            </a:pPr>
            <a:r>
              <a:rPr lang="en" sz="1400">
                <a:solidFill>
                  <a:schemeClr val="dk1"/>
                </a:solidFill>
                <a:latin typeface="Arial"/>
                <a:ea typeface="Arial"/>
                <a:cs typeface="Arial"/>
                <a:sym typeface="Arial"/>
              </a:rPr>
              <a:t>To make these services available over the internet in order to maximize reach</a:t>
            </a:r>
            <a:endParaRPr>
              <a:solidFill>
                <a:schemeClr val="dk1"/>
              </a:solidFill>
            </a:endParaRPr>
          </a:p>
          <a:p>
            <a:pPr marL="342900" lvl="0" indent="-342900" algn="just" rtl="0">
              <a:lnSpc>
                <a:spcPct val="150000"/>
              </a:lnSpc>
              <a:spcBef>
                <a:spcPts val="1200"/>
              </a:spcBef>
              <a:spcAft>
                <a:spcPts val="1200"/>
              </a:spcAft>
              <a:buClr>
                <a:schemeClr val="dk1"/>
              </a:buClr>
              <a:buSzPts val="1800"/>
              <a:buFont typeface="Arial"/>
              <a:buAutoNum type="arabicPeriod"/>
            </a:pPr>
            <a:r>
              <a:rPr lang="en" sz="1400">
                <a:solidFill>
                  <a:schemeClr val="dk1"/>
                </a:solidFill>
                <a:latin typeface="Arial"/>
                <a:ea typeface="Arial"/>
                <a:cs typeface="Arial"/>
                <a:sym typeface="Arial"/>
              </a:rPr>
              <a:t>To try to make the UI as simple as possible so that a naïve user, whose computer literacy is lower than average, too, can easily navigate</a:t>
            </a:r>
            <a:endParaRPr sz="1400">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pic>
        <p:nvPicPr>
          <p:cNvPr id="152" name="Google Shape;152;p32"/>
          <p:cNvPicPr preferRelativeResize="0"/>
          <p:nvPr/>
        </p:nvPicPr>
        <p:blipFill>
          <a:blip r:embed="rId3">
            <a:alphaModFix amt="15000"/>
          </a:blip>
          <a:stretch>
            <a:fillRect/>
          </a:stretch>
        </p:blipFill>
        <p:spPr>
          <a:xfrm>
            <a:off x="-1" y="0"/>
            <a:ext cx="9144003" cy="5143501"/>
          </a:xfrm>
          <a:prstGeom prst="rect">
            <a:avLst/>
          </a:prstGeom>
          <a:noFill/>
          <a:ln>
            <a:noFill/>
          </a:ln>
        </p:spPr>
      </p:pic>
      <p:sp>
        <p:nvSpPr>
          <p:cNvPr id="153" name="Google Shape;153;p3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a:latin typeface="Arial"/>
                <a:ea typeface="Arial"/>
                <a:cs typeface="Arial"/>
                <a:sym typeface="Arial"/>
              </a:rPr>
              <a:t>Scope</a:t>
            </a:r>
            <a:endParaRPr>
              <a:latin typeface="Arial"/>
              <a:ea typeface="Arial"/>
              <a:cs typeface="Arial"/>
              <a:sym typeface="Arial"/>
            </a:endParaRPr>
          </a:p>
        </p:txBody>
      </p:sp>
      <p:sp>
        <p:nvSpPr>
          <p:cNvPr id="154" name="Google Shape;154;p3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342900" lvl="0" indent="-342900" algn="just" rtl="0">
              <a:lnSpc>
                <a:spcPct val="150000"/>
              </a:lnSpc>
              <a:spcBef>
                <a:spcPts val="0"/>
              </a:spcBef>
              <a:spcAft>
                <a:spcPts val="0"/>
              </a:spcAft>
              <a:buClr>
                <a:schemeClr val="dk1"/>
              </a:buClr>
              <a:buSzPts val="1800"/>
              <a:buFont typeface="Arial"/>
              <a:buAutoNum type="arabicPeriod"/>
            </a:pPr>
            <a:r>
              <a:rPr lang="en" sz="1400">
                <a:solidFill>
                  <a:schemeClr val="dk1"/>
                </a:solidFill>
                <a:latin typeface="Arial"/>
                <a:ea typeface="Arial"/>
                <a:cs typeface="Arial"/>
                <a:sym typeface="Arial"/>
              </a:rPr>
              <a:t>﻿This project has the potential to assist a farming enthusiast or an occupational farmer to make smarter decisions on his harvest strategy</a:t>
            </a:r>
            <a:endParaRPr>
              <a:solidFill>
                <a:schemeClr val="dk1"/>
              </a:solidFill>
            </a:endParaRPr>
          </a:p>
          <a:p>
            <a:pPr marL="342900" lvl="0" indent="-342900" algn="just" rtl="0">
              <a:lnSpc>
                <a:spcPct val="150000"/>
              </a:lnSpc>
              <a:spcBef>
                <a:spcPts val="1200"/>
              </a:spcBef>
              <a:spcAft>
                <a:spcPts val="1200"/>
              </a:spcAft>
              <a:buClr>
                <a:schemeClr val="dk1"/>
              </a:buClr>
              <a:buSzPts val="1800"/>
              <a:buFont typeface="Arial"/>
              <a:buAutoNum type="arabicPeriod"/>
            </a:pPr>
            <a:r>
              <a:rPr lang="en" sz="1400">
                <a:solidFill>
                  <a:schemeClr val="dk1"/>
                </a:solidFill>
                <a:latin typeface="Arial"/>
                <a:ea typeface="Arial"/>
                <a:cs typeface="Arial"/>
                <a:sym typeface="Arial"/>
              </a:rPr>
              <a:t>It can provide necessary guidance related to cultivation and fertilizer ideas and curing crop diseases</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33"/>
          <p:cNvPicPr preferRelativeResize="0"/>
          <p:nvPr/>
        </p:nvPicPr>
        <p:blipFill>
          <a:blip r:embed="rId3">
            <a:alphaModFix amt="15000"/>
          </a:blip>
          <a:stretch>
            <a:fillRect/>
          </a:stretch>
        </p:blipFill>
        <p:spPr>
          <a:xfrm>
            <a:off x="0" y="0"/>
            <a:ext cx="9144003" cy="5143501"/>
          </a:xfrm>
          <a:prstGeom prst="rect">
            <a:avLst/>
          </a:prstGeom>
          <a:noFill/>
          <a:ln>
            <a:noFill/>
          </a:ln>
        </p:spPr>
      </p:pic>
      <p:sp>
        <p:nvSpPr>
          <p:cNvPr id="160" name="Google Shape;160;p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800"/>
              <a:buNone/>
            </a:pPr>
            <a:r>
              <a:rPr lang="en" sz="2500" i="0" u="none" strike="noStrike">
                <a:solidFill>
                  <a:srgbClr val="000000"/>
                </a:solidFill>
                <a:latin typeface="Arial"/>
                <a:ea typeface="Arial"/>
                <a:cs typeface="Arial"/>
                <a:sym typeface="Arial"/>
              </a:rPr>
              <a:t>Limitation of Existing system </a:t>
            </a:r>
            <a:endParaRPr sz="2500">
              <a:latin typeface="Arial"/>
              <a:ea typeface="Arial"/>
              <a:cs typeface="Arial"/>
              <a:sym typeface="Arial"/>
            </a:endParaRPr>
          </a:p>
        </p:txBody>
      </p:sp>
      <p:sp>
        <p:nvSpPr>
          <p:cNvPr id="161" name="Google Shape;161;p3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114300" lvl="0" indent="0" algn="l" rtl="0">
              <a:lnSpc>
                <a:spcPct val="150000"/>
              </a:lnSpc>
              <a:spcBef>
                <a:spcPts val="0"/>
              </a:spcBef>
              <a:spcAft>
                <a:spcPts val="0"/>
              </a:spcAft>
              <a:buSzPts val="1800"/>
              <a:buNone/>
            </a:pPr>
            <a:r>
              <a:rPr lang="en" sz="1400" b="0" i="0" u="none" strike="noStrike">
                <a:solidFill>
                  <a:srgbClr val="000000"/>
                </a:solidFill>
                <a:latin typeface="Arial"/>
                <a:ea typeface="Arial"/>
                <a:cs typeface="Arial"/>
                <a:sym typeface="Arial"/>
              </a:rPr>
              <a:t>After the study of all the aforementioned works, we found 3 key limitations:</a:t>
            </a:r>
            <a:endParaRPr sz="1400">
              <a:latin typeface="Arial"/>
              <a:ea typeface="Arial"/>
              <a:cs typeface="Arial"/>
              <a:sym typeface="Arial"/>
            </a:endParaRPr>
          </a:p>
          <a:p>
            <a:pPr marL="114300" lvl="0" indent="0" algn="l" rtl="0">
              <a:lnSpc>
                <a:spcPct val="150000"/>
              </a:lnSpc>
              <a:spcBef>
                <a:spcPts val="0"/>
              </a:spcBef>
              <a:spcAft>
                <a:spcPts val="0"/>
              </a:spcAft>
              <a:buSzPts val="1800"/>
              <a:buNone/>
            </a:pPr>
            <a:endParaRPr sz="1400" b="0" i="0" u="none" strike="noStrike">
              <a:solidFill>
                <a:srgbClr val="000000"/>
              </a:solidFill>
              <a:latin typeface="Arial"/>
              <a:ea typeface="Arial"/>
              <a:cs typeface="Arial"/>
              <a:sym typeface="Arial"/>
            </a:endParaRPr>
          </a:p>
          <a:p>
            <a:pPr marL="114300" lvl="0" indent="0" algn="just" rtl="0">
              <a:lnSpc>
                <a:spcPct val="150000"/>
              </a:lnSpc>
              <a:spcBef>
                <a:spcPts val="0"/>
              </a:spcBef>
              <a:spcAft>
                <a:spcPts val="0"/>
              </a:spcAft>
              <a:buSzPts val="1800"/>
              <a:buNone/>
            </a:pPr>
            <a:r>
              <a:rPr lang="en" sz="1400" b="0" i="0" u="none" strike="noStrike">
                <a:solidFill>
                  <a:srgbClr val="000000"/>
                </a:solidFill>
                <a:latin typeface="Arial"/>
                <a:ea typeface="Arial"/>
                <a:cs typeface="Arial"/>
                <a:sym typeface="Arial"/>
              </a:rPr>
              <a:t>1) Absence of a unified product/service to solve problem </a:t>
            </a:r>
            <a:endParaRPr/>
          </a:p>
          <a:p>
            <a:pPr marL="114300" lvl="0" indent="0" algn="just" rtl="0">
              <a:lnSpc>
                <a:spcPct val="150000"/>
              </a:lnSpc>
              <a:spcBef>
                <a:spcPts val="0"/>
              </a:spcBef>
              <a:spcAft>
                <a:spcPts val="0"/>
              </a:spcAft>
              <a:buSzPts val="1800"/>
              <a:buNone/>
            </a:pPr>
            <a:r>
              <a:rPr lang="en" sz="1400" b="0" i="0" u="none" strike="noStrike">
                <a:solidFill>
                  <a:srgbClr val="000000"/>
                </a:solidFill>
                <a:latin typeface="Arial"/>
                <a:ea typeface="Arial"/>
                <a:cs typeface="Arial"/>
                <a:sym typeface="Arial"/>
              </a:rPr>
              <a:t>2) Products/services demanding a high computer literacy rate to be used by farmers </a:t>
            </a:r>
            <a:endParaRPr/>
          </a:p>
          <a:p>
            <a:pPr marL="114300" lvl="0" indent="0" algn="just" rtl="0">
              <a:lnSpc>
                <a:spcPct val="150000"/>
              </a:lnSpc>
              <a:spcBef>
                <a:spcPts val="0"/>
              </a:spcBef>
              <a:spcAft>
                <a:spcPts val="0"/>
              </a:spcAft>
              <a:buSzPts val="1800"/>
              <a:buNone/>
            </a:pPr>
            <a:r>
              <a:rPr lang="en" sz="1400" b="0" i="0" u="none" strike="noStrike">
                <a:solidFill>
                  <a:srgbClr val="000000"/>
                </a:solidFill>
                <a:latin typeface="Arial"/>
                <a:ea typeface="Arial"/>
                <a:cs typeface="Arial"/>
                <a:sym typeface="Arial"/>
              </a:rPr>
              <a:t>3) Lack of solution based approach in products/services with a classification or an identification system </a:t>
            </a:r>
            <a:endParaRPr/>
          </a:p>
          <a:p>
            <a:pPr marL="457200" lvl="0" indent="-228600" algn="just" rtl="0">
              <a:lnSpc>
                <a:spcPct val="150000"/>
              </a:lnSpc>
              <a:spcBef>
                <a:spcPts val="0"/>
              </a:spcBef>
              <a:spcAft>
                <a:spcPts val="0"/>
              </a:spcAft>
              <a:buSzPts val="1800"/>
              <a:buNone/>
            </a:pPr>
            <a:endParaRPr sz="1400" b="0" i="0" u="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2105</Words>
  <Application>Microsoft Macintosh PowerPoint</Application>
  <PresentationFormat>On-screen Show (16:9)</PresentationFormat>
  <Paragraphs>138</Paragraphs>
  <Slides>19</Slides>
  <Notes>19</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19</vt:i4>
      </vt:variant>
    </vt:vector>
  </HeadingPairs>
  <TitlesOfParts>
    <vt:vector size="23" baseType="lpstr">
      <vt:lpstr>Arial</vt:lpstr>
      <vt:lpstr>Times New Roman</vt:lpstr>
      <vt:lpstr>Simple Light</vt:lpstr>
      <vt:lpstr>Simple Light</vt:lpstr>
      <vt:lpstr>PowerPoint Presentation</vt:lpstr>
      <vt:lpstr>Introduction</vt:lpstr>
      <vt:lpstr>Problem Statement</vt:lpstr>
      <vt:lpstr>Literature Survey </vt:lpstr>
      <vt:lpstr>Literature Survey  </vt:lpstr>
      <vt:lpstr>Literature Survey  </vt:lpstr>
      <vt:lpstr>Objective</vt:lpstr>
      <vt:lpstr>Scope</vt:lpstr>
      <vt:lpstr>Limitation of Existing system </vt:lpstr>
      <vt:lpstr>Technology Stack</vt:lpstr>
      <vt:lpstr>ARCHITECTURE DIAGRAM</vt:lpstr>
      <vt:lpstr>DFD LEVEL 0</vt:lpstr>
      <vt:lpstr>DFD LEVEL 1</vt:lpstr>
      <vt:lpstr>DFD LEVEL 2</vt:lpstr>
      <vt:lpstr>USE CASE DIAGRAM</vt:lpstr>
      <vt:lpstr>SEQUENCE DIAGRAM</vt:lpstr>
      <vt:lpstr>ACTIVITY DIAGRAM</vt:lpstr>
      <vt:lpstr>Expected Outcome</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Riddhi Narkar</cp:lastModifiedBy>
  <cp:revision>1</cp:revision>
  <dcterms:modified xsi:type="dcterms:W3CDTF">2022-11-03T13:56:19Z</dcterms:modified>
</cp:coreProperties>
</file>